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44"/>
  </p:notesMasterIdLst>
  <p:handoutMasterIdLst>
    <p:handoutMasterId r:id="rId45"/>
  </p:handoutMasterIdLst>
  <p:sldIdLst>
    <p:sldId id="256" r:id="rId5"/>
    <p:sldId id="273" r:id="rId6"/>
    <p:sldId id="274" r:id="rId7"/>
    <p:sldId id="275" r:id="rId8"/>
    <p:sldId id="279" r:id="rId9"/>
    <p:sldId id="276" r:id="rId10"/>
    <p:sldId id="277" r:id="rId11"/>
    <p:sldId id="278" r:id="rId12"/>
    <p:sldId id="280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81" r:id="rId23"/>
    <p:sldId id="272" r:id="rId24"/>
    <p:sldId id="301" r:id="rId25"/>
    <p:sldId id="302" r:id="rId26"/>
    <p:sldId id="291" r:id="rId27"/>
    <p:sldId id="292" r:id="rId28"/>
    <p:sldId id="293" r:id="rId29"/>
    <p:sldId id="294" r:id="rId30"/>
    <p:sldId id="295" r:id="rId31"/>
    <p:sldId id="296" r:id="rId32"/>
    <p:sldId id="298" r:id="rId33"/>
    <p:sldId id="299" r:id="rId34"/>
    <p:sldId id="300" r:id="rId35"/>
    <p:sldId id="304" r:id="rId36"/>
    <p:sldId id="305" r:id="rId37"/>
    <p:sldId id="306" r:id="rId38"/>
    <p:sldId id="307" r:id="rId39"/>
    <p:sldId id="309" r:id="rId40"/>
    <p:sldId id="308" r:id="rId41"/>
    <p:sldId id="270" r:id="rId42"/>
    <p:sldId id="26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32" autoAdjust="0"/>
    <p:restoredTop sz="84178" autoAdjust="0"/>
  </p:normalViewPr>
  <p:slideViewPr>
    <p:cSldViewPr snapToGrid="0">
      <p:cViewPr varScale="1">
        <p:scale>
          <a:sx n="92" d="100"/>
          <a:sy n="92" d="100"/>
        </p:scale>
        <p:origin x="832" y="480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7/17/25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7/17/25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Parler de </a:t>
            </a:r>
            <a:r>
              <a:rPr lang="en-US" dirty="0" err="1"/>
              <a:t>moi</a:t>
            </a:r>
            <a:r>
              <a:rPr lang="en-US" dirty="0"/>
              <a:t>: Dev, </a:t>
            </a:r>
            <a:r>
              <a:rPr lang="en-US" dirty="0" err="1"/>
              <a:t>fana</a:t>
            </a:r>
            <a:r>
              <a:rPr lang="en-US" dirty="0"/>
              <a:t> </a:t>
            </a:r>
            <a:r>
              <a:rPr lang="en-US" dirty="0" err="1"/>
              <a:t>d’IA</a:t>
            </a:r>
            <a:r>
              <a:rPr lang="en-US" dirty="0"/>
              <a:t> </a:t>
            </a:r>
            <a:r>
              <a:rPr lang="en-US" dirty="0" err="1"/>
              <a:t>depuis</a:t>
            </a:r>
            <a:r>
              <a:rPr lang="en-US" dirty="0"/>
              <a:t> les </a:t>
            </a:r>
            <a:r>
              <a:rPr lang="en-US" dirty="0" err="1"/>
              <a:t>années</a:t>
            </a:r>
            <a:r>
              <a:rPr lang="en-US" dirty="0"/>
              <a:t> 80, travail sur </a:t>
            </a:r>
            <a:r>
              <a:rPr lang="en-US" dirty="0" err="1"/>
              <a:t>outils</a:t>
            </a:r>
            <a:r>
              <a:rPr lang="en-US" dirty="0"/>
              <a:t> </a:t>
            </a:r>
            <a:r>
              <a:rPr lang="en-US" dirty="0" err="1"/>
              <a:t>basés</a:t>
            </a:r>
            <a:r>
              <a:rPr lang="en-US" dirty="0"/>
              <a:t> sur </a:t>
            </a:r>
            <a:r>
              <a:rPr lang="en-US" dirty="0" err="1"/>
              <a:t>l’IA</a:t>
            </a:r>
            <a:r>
              <a:rPr lang="en-US" dirty="0"/>
              <a:t> dans les </a:t>
            </a:r>
            <a:r>
              <a:rPr lang="en-US" dirty="0" err="1"/>
              <a:t>années</a:t>
            </a:r>
            <a:r>
              <a:rPr lang="en-US" dirty="0"/>
              <a:t> 90, </a:t>
            </a:r>
            <a:r>
              <a:rPr lang="en-US" dirty="0" err="1"/>
              <a:t>puis</a:t>
            </a:r>
            <a:r>
              <a:rPr lang="en-US" dirty="0"/>
              <a:t> sur le Web </a:t>
            </a:r>
            <a:r>
              <a:rPr lang="en-US" dirty="0" err="1"/>
              <a:t>sémantique</a:t>
            </a:r>
            <a:r>
              <a:rPr lang="en-US" dirty="0"/>
              <a:t>, </a:t>
            </a:r>
            <a:r>
              <a:rPr lang="en-US" dirty="0" err="1"/>
              <a:t>puis</a:t>
            </a:r>
            <a:r>
              <a:rPr lang="en-US" dirty="0"/>
              <a:t>…</a:t>
            </a:r>
          </a:p>
          <a:p>
            <a:r>
              <a:rPr lang="en-US" dirty="0" err="1"/>
              <a:t>Évolution</a:t>
            </a:r>
            <a:r>
              <a:rPr lang="en-US" dirty="0"/>
              <a:t> de </a:t>
            </a:r>
            <a:r>
              <a:rPr lang="en-US" dirty="0" err="1"/>
              <a:t>l’idée</a:t>
            </a:r>
            <a:r>
              <a:rPr lang="en-US" dirty="0"/>
              <a:t> </a:t>
            </a:r>
            <a:r>
              <a:rPr lang="en-US" dirty="0" err="1"/>
              <a:t>d’intelligence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72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F384F-D446-2CEE-B9DB-ED098BAD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0B446-8588-D052-9130-07C504144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0581BB-3D3D-5FBC-3663-C28484229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C9C43-F7A6-5E54-45F2-2C11FE4288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393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ECA50-B779-F2FD-6EB4-65DB8664C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E34F9-B38E-8E18-1A1B-06E73D998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B1FF31-9D21-45C4-3CC2-F65AC7B22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2A6D3-5E2E-3CB7-6A5E-B1CB7ED31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79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38B5C-0740-DF57-A696-76992A758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3411FE-3A62-10A7-1E2F-527E787E8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445DE9-817B-A980-11B9-B07C48036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C5178-2E65-F2C7-2780-3AC43B027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98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17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03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2E578-0FEB-865F-FA2B-5C216C181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630D7-6C69-C553-4943-73FFA5F1F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3C9DB-E3FE-ABA7-8D32-9BBE0176B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BC953-272D-D766-DA37-07EE3ACE9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87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64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734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00207-39B9-7D56-7EE2-C33DE45E2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8BD11A-E03D-8600-1191-D447E3DF5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D1F766-3755-4F1F-3E6B-DE070F4C3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B4CF5-C4A9-BA0D-C6BB-2F989E64DC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14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446E8-7759-181D-1166-45D38C9B3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3C2298-E43C-EDBF-F3B7-13716F539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7EBBDD-5221-5DFF-D412-84660F6BC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5D37A-643D-2623-217E-D51814057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2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D5F56-60E0-AD98-9219-FEDAA2B9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4DD61-8C2B-5641-422F-189DE83B4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1D399-EE3D-C809-BD84-2E3293407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D22B2-2519-DC6E-806E-55774AFD0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42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810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96EB8-DF99-0775-7ECC-EA13201A9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686F8-2D63-4801-970C-1B87C5342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BA628-D17A-131B-53CC-87A5A775C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F6E9B-AF91-C838-87E7-1E5FC9E32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68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5355C-2CF0-10D5-E064-E782322AF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A51BA-65DA-32E9-D9A8-B8C50A2D3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4EF6F-E3B3-23B8-99A6-26CE955D6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5611D-C050-2860-C97C-1FB1FA3F2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853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E248A-5FC9-8175-9423-EBDC453A0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3F824-4DD4-6FC7-9678-66A5DCB14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123A8-4006-B5F1-06A3-D68DB8F8D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0C308-D07E-12D2-53E4-A0092E779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0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1873C55D-8A06-5140-A69C-95927673B17B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7CCC8655-D340-FD44-B514-E7984DCD87D7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1C78E934-2F94-1940-B546-164C5CB99DD9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1BDD6743-D1BF-154F-B94D-FD31AB572430}" type="datetime1">
              <a:rPr lang="en-CA" noProof="0" smtClean="0"/>
              <a:t>2025-07-17</a:t>
            </a:fld>
            <a:endParaRPr lang="en-US" noProof="0" dirty="0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/>
              <a:t>Décider avec des intelligences</a:t>
            </a:r>
            <a:endParaRPr lang="en-US" noProof="0" dirty="0"/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971C1787-FF9E-A440-B796-F400A1F55C72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756781-A599-0594-4502-A54BC85E87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2136775"/>
            <a:ext cx="10515599" cy="369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D666DDE7-38EB-1342-92EC-1FC7662122B6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6029A5D8-D335-AC48-84D1-1FEB634EB4BF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359BCB5E-AE11-4140-A296-4A0981889BB2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2F94C22D-B2F7-9E44-848D-56171B18B6E4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8531F13D-3FC7-A349-8685-23B8962602A2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fld id="{B556FBC9-E9CA-184D-9B04-4DCC4E49895F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26694AA7-B595-5B4C-A65A-B3E850BA022E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C1167D9-4E65-E84F-B883-DC0100D9F08F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fld id="{1374602F-AA38-6849-B686-218AB89974F4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9DF56983-B618-9C4E-A305-65972E689DB8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fld id="{BD75C464-194B-2A4B-934F-45BC844441DC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F9AF117C-EB76-F540-9E9C-119A077BC211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B31D0-B184-4041-B922-1B8D5F489EB1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92" r:id="rId13"/>
    <p:sldLayoutId id="2147483681" r:id="rId14"/>
    <p:sldLayoutId id="2147483674" r:id="rId15"/>
    <p:sldLayoutId id="2147483675" r:id="rId16"/>
    <p:sldLayoutId id="2147483696" r:id="rId17"/>
    <p:sldLayoutId id="2147483677" r:id="rId18"/>
    <p:sldLayoutId id="214748367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a/a6/Destruction_%26_Creation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selfleadership.com/blog/double-loop-learning-survive-thrive" TargetMode="Externa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odnetwork.ca/triple-loop-learning-moving-beyond-the-pale-of-the-institutional-limits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ynefin.io/wiki/Cynefin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4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thecynefin.co/the-importance-of-silos/" TargetMode="Externa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4" Type="http://schemas.openxmlformats.org/officeDocument/2006/relationships/image" Target="../media/image34.pn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hyperlink" Target="https://www.erudit.org/fr/revues/mi/2014-v19-n1-mi01686/1028496ar/media/1940762n.jpg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hyperlink" Target="http://search.dojo.fed.wiki/assets/pages/solo-super-collaborator/README.html?read=https://raw.githubusercontent.com/WardCunningham/search/master/README.graph.jsonl&amp;read=https://raw.githubusercontent.com/WardCunningham/search/master/README-Color.graph.jsonl&amp;read=https://raw.githubusercontent.com/WardCunningham/search/master/README-Client.graph.json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hyperknowledge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onversence.com/pages/claimminer.html" TargetMode="External"/><Relationship Id="rId5" Type="http://schemas.openxmlformats.org/officeDocument/2006/relationships/hyperlink" Target="https://sensecraft.garden/" TargetMode="External"/><Relationship Id="rId4" Type="http://schemas.openxmlformats.org/officeDocument/2006/relationships/hyperlink" Target="https://www.idealoom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osts/maparent_jai-eu-le-plaisir-jeudi-dernier-d%C3%AAtre-activity-7310408270794358784-QKw3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1491" y="4434840"/>
            <a:ext cx="7018498" cy="1122202"/>
          </a:xfrm>
        </p:spPr>
        <p:txBody>
          <a:bodyPr/>
          <a:lstStyle/>
          <a:p>
            <a:r>
              <a:rPr lang="fr-CA" sz="3600" cap="none" noProof="0" dirty="0"/>
              <a:t>Décider avec </a:t>
            </a:r>
            <a:r>
              <a:rPr lang="fr-CA" sz="3600" i="1" cap="none" noProof="0" dirty="0"/>
              <a:t>des </a:t>
            </a:r>
            <a:r>
              <a:rPr lang="fr-CA" sz="3600" cap="none" noProof="0" dirty="0"/>
              <a:t>intelligences</a:t>
            </a:r>
            <a:endParaRPr lang="fr-CA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1491" y="5576146"/>
            <a:ext cx="6360509" cy="962766"/>
          </a:xfrm>
        </p:spPr>
        <p:txBody>
          <a:bodyPr>
            <a:normAutofit/>
          </a:bodyPr>
          <a:lstStyle/>
          <a:p>
            <a:r>
              <a:rPr lang="fr-CA" sz="2000" noProof="0" dirty="0"/>
              <a:t>Marc-Antoine Parent</a:t>
            </a:r>
            <a:br>
              <a:rPr lang="fr-CA" sz="2000" noProof="0" dirty="0"/>
            </a:br>
            <a:r>
              <a:rPr lang="fr-CA" sz="2000" noProof="0" dirty="0"/>
              <a:t>Conversence</a:t>
            </a:r>
          </a:p>
        </p:txBody>
      </p:sp>
      <p:pic>
        <p:nvPicPr>
          <p:cNvPr id="4" name="Picture 3" descr="Logo de Conversence">
            <a:extLst>
              <a:ext uri="{FF2B5EF4-FFF2-40B4-BE49-F238E27FC236}">
                <a16:creationId xmlns:a16="http://schemas.microsoft.com/office/drawing/2014/main" id="{0C6DCD0E-398E-E864-235B-5A39F6A80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65" y="319088"/>
            <a:ext cx="2409825" cy="80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55F4F-46DB-6817-F3D2-A973EF1EC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14CB0-FC89-DF71-EE32-7A38A1CD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Historique et théorique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54B2A9-B03B-C22C-03AD-58F273A83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3C2C-FAC0-014C-9926-F6F9EBEDAB08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CF960-ACC6-56BC-1F71-B8DEA8A75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10</a:t>
            </a:fld>
            <a:endParaRPr lang="fr-CA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F63E1FA-39EF-ECDA-11F5-6848DB055215}"/>
              </a:ext>
            </a:extLst>
          </p:cNvPr>
          <p:cNvSpPr/>
          <p:nvPr/>
        </p:nvSpPr>
        <p:spPr>
          <a:xfrm>
            <a:off x="2111443" y="4566603"/>
            <a:ext cx="1679171" cy="71489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Scénario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4221D24-10E3-7EAF-15CF-253FDECAF014}"/>
              </a:ext>
            </a:extLst>
          </p:cNvPr>
          <p:cNvSpPr/>
          <p:nvPr/>
        </p:nvSpPr>
        <p:spPr>
          <a:xfrm>
            <a:off x="5181610" y="4566603"/>
            <a:ext cx="1679171" cy="71489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 d’action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922B00E-AC71-7825-BF28-AAF4FBB2EC48}"/>
              </a:ext>
            </a:extLst>
          </p:cNvPr>
          <p:cNvSpPr/>
          <p:nvPr/>
        </p:nvSpPr>
        <p:spPr>
          <a:xfrm>
            <a:off x="8251777" y="4566603"/>
            <a:ext cx="1679171" cy="71489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Attentes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2CFCBF-9E81-6502-A0E7-72F055154B6C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3790614" y="492405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E3042DF-186F-5042-FEB2-CCD0B10FD684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860781" y="492405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Notched Right Arrow 32">
            <a:extLst>
              <a:ext uri="{FF2B5EF4-FFF2-40B4-BE49-F238E27FC236}">
                <a16:creationId xmlns:a16="http://schemas.microsoft.com/office/drawing/2014/main" id="{D47FDAA2-5119-BF47-EBC6-E0D4921838C4}"/>
              </a:ext>
            </a:extLst>
          </p:cNvPr>
          <p:cNvSpPr/>
          <p:nvPr/>
        </p:nvSpPr>
        <p:spPr>
          <a:xfrm rot="5400000">
            <a:off x="2840643" y="3167104"/>
            <a:ext cx="544020" cy="1088020"/>
          </a:xfrm>
          <a:prstGeom prst="notched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4" name="Frame 33">
            <a:extLst>
              <a:ext uri="{FF2B5EF4-FFF2-40B4-BE49-F238E27FC236}">
                <a16:creationId xmlns:a16="http://schemas.microsoft.com/office/drawing/2014/main" id="{C06785FF-19DA-37D8-AD49-B7A662028D52}"/>
              </a:ext>
            </a:extLst>
          </p:cNvPr>
          <p:cNvSpPr/>
          <p:nvPr/>
        </p:nvSpPr>
        <p:spPr>
          <a:xfrm>
            <a:off x="1713053" y="4078921"/>
            <a:ext cx="8675095" cy="2125019"/>
          </a:xfrm>
          <a:prstGeom prst="fram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68D77C-BE9D-EEA7-E0DF-FC05F338656D}"/>
              </a:ext>
            </a:extLst>
          </p:cNvPr>
          <p:cNvSpPr txBox="1"/>
          <p:nvPr/>
        </p:nvSpPr>
        <p:spPr>
          <a:xfrm>
            <a:off x="3811774" y="3526448"/>
            <a:ext cx="143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Abstractions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553604-38C1-2C25-5B5B-C74AAE52BF6B}"/>
              </a:ext>
            </a:extLst>
          </p:cNvPr>
          <p:cNvSpPr txBox="1"/>
          <p:nvPr/>
        </p:nvSpPr>
        <p:spPr>
          <a:xfrm>
            <a:off x="5551990" y="5453839"/>
            <a:ext cx="92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Théorie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540E03-4CE9-3D36-585D-DDA6EA4F5BBD}"/>
              </a:ext>
            </a:extLst>
          </p:cNvPr>
          <p:cNvGrpSpPr/>
          <p:nvPr/>
        </p:nvGrpSpPr>
        <p:grpSpPr>
          <a:xfrm>
            <a:off x="1886673" y="1215343"/>
            <a:ext cx="8681013" cy="2147216"/>
            <a:chOff x="1886673" y="1215343"/>
            <a:chExt cx="8681013" cy="2147216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1096B62-D4A6-CB4A-DAD3-0CE3EF23FA38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4171614" y="2289175"/>
              <a:ext cx="1162396" cy="0"/>
            </a:xfrm>
            <a:prstGeom prst="straightConnector1">
              <a:avLst/>
            </a:prstGeom>
            <a:ln w="6032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76DBDC5-66B4-85B6-F840-3FDD7BB76A63}"/>
                </a:ext>
              </a:extLst>
            </p:cNvPr>
            <p:cNvCxnSpPr>
              <a:cxnSpLocks/>
            </p:cNvCxnSpPr>
            <p:nvPr/>
          </p:nvCxnSpPr>
          <p:spPr>
            <a:xfrm>
              <a:off x="7013181" y="2289175"/>
              <a:ext cx="1390996" cy="0"/>
            </a:xfrm>
            <a:prstGeom prst="straightConnector1">
              <a:avLst/>
            </a:prstGeom>
            <a:ln w="6032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D3A013A0-3FA3-CC1B-6AD3-477404C0D4D2}"/>
                </a:ext>
              </a:extLst>
            </p:cNvPr>
            <p:cNvSpPr/>
            <p:nvPr/>
          </p:nvSpPr>
          <p:spPr>
            <a:xfrm>
              <a:off x="2263843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0DFA441C-F0AF-6EA9-5B87-A09920C0BD18}"/>
                </a:ext>
              </a:extLst>
            </p:cNvPr>
            <p:cNvSpPr/>
            <p:nvPr/>
          </p:nvSpPr>
          <p:spPr>
            <a:xfrm>
              <a:off x="5334010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A2B1272-3E1E-7728-632A-ADDC503B6246}"/>
                </a:ext>
              </a:extLst>
            </p:cNvPr>
            <p:cNvSpPr/>
            <p:nvPr/>
          </p:nvSpPr>
          <p:spPr>
            <a:xfrm>
              <a:off x="8404177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23F1AAB2-2FD3-365C-E823-DE6424788206}"/>
                </a:ext>
              </a:extLst>
            </p:cNvPr>
            <p:cNvSpPr/>
            <p:nvPr/>
          </p:nvSpPr>
          <p:spPr>
            <a:xfrm>
              <a:off x="2416243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7248CA8-E02F-66F9-018F-E90951501523}"/>
                </a:ext>
              </a:extLst>
            </p:cNvPr>
            <p:cNvSpPr/>
            <p:nvPr/>
          </p:nvSpPr>
          <p:spPr>
            <a:xfrm>
              <a:off x="2568643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5E4D57A1-B3BB-AC9C-7C87-5F93EC8D5D5A}"/>
                </a:ext>
              </a:extLst>
            </p:cNvPr>
            <p:cNvSpPr/>
            <p:nvPr/>
          </p:nvSpPr>
          <p:spPr>
            <a:xfrm>
              <a:off x="5486410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3F1D1084-025C-C55A-B408-B12410C33797}"/>
                </a:ext>
              </a:extLst>
            </p:cNvPr>
            <p:cNvSpPr/>
            <p:nvPr/>
          </p:nvSpPr>
          <p:spPr>
            <a:xfrm>
              <a:off x="5638810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9FC4A5F4-B404-2582-1EC1-A5A2FF120AA3}"/>
                </a:ext>
              </a:extLst>
            </p:cNvPr>
            <p:cNvSpPr/>
            <p:nvPr/>
          </p:nvSpPr>
          <p:spPr>
            <a:xfrm>
              <a:off x="8556577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5886BF66-0188-4ED1-0383-6A5A0FE60EBF}"/>
                </a:ext>
              </a:extLst>
            </p:cNvPr>
            <p:cNvSpPr/>
            <p:nvPr/>
          </p:nvSpPr>
          <p:spPr>
            <a:xfrm>
              <a:off x="8708977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Conséquence</a:t>
              </a:r>
              <a:endPara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C87093-7998-7F98-B290-79E383E294A1}"/>
                </a:ext>
              </a:extLst>
            </p:cNvPr>
            <p:cNvSpPr txBox="1"/>
            <p:nvPr/>
          </p:nvSpPr>
          <p:spPr>
            <a:xfrm>
              <a:off x="5430016" y="1316231"/>
              <a:ext cx="1206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Historique</a:t>
              </a:r>
            </a:p>
          </p:txBody>
        </p:sp>
        <p:sp>
          <p:nvSpPr>
            <p:cNvPr id="42" name="Can 41">
              <a:extLst>
                <a:ext uri="{FF2B5EF4-FFF2-40B4-BE49-F238E27FC236}">
                  <a16:creationId xmlns:a16="http://schemas.microsoft.com/office/drawing/2014/main" id="{31FCD1B6-2C78-AF14-181E-0111472ED492}"/>
                </a:ext>
              </a:extLst>
            </p:cNvPr>
            <p:cNvSpPr/>
            <p:nvPr/>
          </p:nvSpPr>
          <p:spPr>
            <a:xfrm>
              <a:off x="1886673" y="1215343"/>
              <a:ext cx="8681013" cy="2147216"/>
            </a:xfrm>
            <a:prstGeom prst="ca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sp>
        <p:nvSpPr>
          <p:cNvPr id="43" name="Notched Right Arrow 42">
            <a:extLst>
              <a:ext uri="{FF2B5EF4-FFF2-40B4-BE49-F238E27FC236}">
                <a16:creationId xmlns:a16="http://schemas.microsoft.com/office/drawing/2014/main" id="{4502809A-27A1-1AFF-774C-77F7FB91AD5D}"/>
              </a:ext>
            </a:extLst>
          </p:cNvPr>
          <p:cNvSpPr/>
          <p:nvPr/>
        </p:nvSpPr>
        <p:spPr>
          <a:xfrm rot="5400000">
            <a:off x="5778590" y="3170853"/>
            <a:ext cx="544020" cy="1088020"/>
          </a:xfrm>
          <a:prstGeom prst="notched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4" name="Notched Right Arrow 43">
            <a:extLst>
              <a:ext uri="{FF2B5EF4-FFF2-40B4-BE49-F238E27FC236}">
                <a16:creationId xmlns:a16="http://schemas.microsoft.com/office/drawing/2014/main" id="{6A14CD03-9378-4B78-146A-039FD385164C}"/>
              </a:ext>
            </a:extLst>
          </p:cNvPr>
          <p:cNvSpPr/>
          <p:nvPr/>
        </p:nvSpPr>
        <p:spPr>
          <a:xfrm rot="5400000">
            <a:off x="8886889" y="3169892"/>
            <a:ext cx="544020" cy="1088020"/>
          </a:xfrm>
          <a:prstGeom prst="notched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FB87EFF3-7624-CBD0-3F86-36A9A222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1541818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F057B-51C1-44C6-6037-470034B3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48C45-095E-562A-2163-4A06FA9A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Application de la théorie active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438C83-ACB0-CF8B-6A96-B9543CAE9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3EB3-F15A-B641-82E6-C50D0765BE3F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29478-BB1C-A65E-14F4-C72F5810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11</a:t>
            </a:fld>
            <a:endParaRPr lang="fr-CA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9DB4B2-53C0-25FC-718D-C958530C0CB0}"/>
              </a:ext>
            </a:extLst>
          </p:cNvPr>
          <p:cNvSpPr/>
          <p:nvPr/>
        </p:nvSpPr>
        <p:spPr>
          <a:xfrm>
            <a:off x="2539707" y="2178370"/>
            <a:ext cx="1679171" cy="71489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Scénario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7A6D7AC-51A8-5FBC-4B01-C59F0889774E}"/>
              </a:ext>
            </a:extLst>
          </p:cNvPr>
          <p:cNvSpPr/>
          <p:nvPr/>
        </p:nvSpPr>
        <p:spPr>
          <a:xfrm>
            <a:off x="5609874" y="2178370"/>
            <a:ext cx="1679171" cy="71489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 d’Action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D5368F1-DB99-6C4F-F57B-E71E897ADCF7}"/>
              </a:ext>
            </a:extLst>
          </p:cNvPr>
          <p:cNvSpPr/>
          <p:nvPr/>
        </p:nvSpPr>
        <p:spPr>
          <a:xfrm>
            <a:off x="8680041" y="2178370"/>
            <a:ext cx="1679171" cy="71489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Attentes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44344B-7F22-FE8B-0A1B-8AB406BAFF86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4218878" y="2535817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03C4F3-1578-6FE0-A62C-18011E0471F8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7289045" y="2535817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Frame 33">
            <a:extLst>
              <a:ext uri="{FF2B5EF4-FFF2-40B4-BE49-F238E27FC236}">
                <a16:creationId xmlns:a16="http://schemas.microsoft.com/office/drawing/2014/main" id="{5F922615-B059-A45D-D263-53132D142E53}"/>
              </a:ext>
            </a:extLst>
          </p:cNvPr>
          <p:cNvSpPr/>
          <p:nvPr/>
        </p:nvSpPr>
        <p:spPr>
          <a:xfrm>
            <a:off x="2141317" y="1690689"/>
            <a:ext cx="8675095" cy="1738312"/>
          </a:xfrm>
          <a:prstGeom prst="fram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8482A3D-F7A2-67ED-8936-BAD39381AA3E}"/>
              </a:ext>
            </a:extLst>
          </p:cNvPr>
          <p:cNvSpPr/>
          <p:nvPr/>
        </p:nvSpPr>
        <p:spPr>
          <a:xfrm>
            <a:off x="1901713" y="5076460"/>
            <a:ext cx="1679171" cy="714894"/>
          </a:xfrm>
          <a:custGeom>
            <a:avLst/>
            <a:gdLst>
              <a:gd name="connsiteX0" fmla="*/ 0 w 1679171"/>
              <a:gd name="connsiteY0" fmla="*/ 119151 h 714894"/>
              <a:gd name="connsiteX1" fmla="*/ 119151 w 1679171"/>
              <a:gd name="connsiteY1" fmla="*/ 0 h 714894"/>
              <a:gd name="connsiteX2" fmla="*/ 613849 w 1679171"/>
              <a:gd name="connsiteY2" fmla="*/ 0 h 714894"/>
              <a:gd name="connsiteX3" fmla="*/ 1094139 w 1679171"/>
              <a:gd name="connsiteY3" fmla="*/ 0 h 714894"/>
              <a:gd name="connsiteX4" fmla="*/ 1560020 w 1679171"/>
              <a:gd name="connsiteY4" fmla="*/ 0 h 714894"/>
              <a:gd name="connsiteX5" fmla="*/ 1679171 w 1679171"/>
              <a:gd name="connsiteY5" fmla="*/ 119151 h 714894"/>
              <a:gd name="connsiteX6" fmla="*/ 1679171 w 1679171"/>
              <a:gd name="connsiteY6" fmla="*/ 595743 h 714894"/>
              <a:gd name="connsiteX7" fmla="*/ 1560020 w 1679171"/>
              <a:gd name="connsiteY7" fmla="*/ 714894 h 714894"/>
              <a:gd name="connsiteX8" fmla="*/ 1065322 w 1679171"/>
              <a:gd name="connsiteY8" fmla="*/ 714894 h 714894"/>
              <a:gd name="connsiteX9" fmla="*/ 628258 w 1679171"/>
              <a:gd name="connsiteY9" fmla="*/ 714894 h 714894"/>
              <a:gd name="connsiteX10" fmla="*/ 119151 w 1679171"/>
              <a:gd name="connsiteY10" fmla="*/ 714894 h 714894"/>
              <a:gd name="connsiteX11" fmla="*/ 0 w 1679171"/>
              <a:gd name="connsiteY11" fmla="*/ 595743 h 714894"/>
              <a:gd name="connsiteX12" fmla="*/ 0 w 1679171"/>
              <a:gd name="connsiteY12" fmla="*/ 119151 h 71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9171" h="714894" fill="none" extrusionOk="0">
                <a:moveTo>
                  <a:pt x="0" y="119151"/>
                </a:moveTo>
                <a:cubicBezTo>
                  <a:pt x="-2424" y="53744"/>
                  <a:pt x="48275" y="-3499"/>
                  <a:pt x="119151" y="0"/>
                </a:cubicBezTo>
                <a:cubicBezTo>
                  <a:pt x="241946" y="-39190"/>
                  <a:pt x="496956" y="5534"/>
                  <a:pt x="613849" y="0"/>
                </a:cubicBezTo>
                <a:cubicBezTo>
                  <a:pt x="730742" y="-5534"/>
                  <a:pt x="944466" y="54823"/>
                  <a:pt x="1094139" y="0"/>
                </a:cubicBezTo>
                <a:cubicBezTo>
                  <a:pt x="1243812" y="-54823"/>
                  <a:pt x="1440877" y="53439"/>
                  <a:pt x="1560020" y="0"/>
                </a:cubicBezTo>
                <a:cubicBezTo>
                  <a:pt x="1608536" y="712"/>
                  <a:pt x="1686172" y="40726"/>
                  <a:pt x="1679171" y="119151"/>
                </a:cubicBezTo>
                <a:cubicBezTo>
                  <a:pt x="1695439" y="352054"/>
                  <a:pt x="1678753" y="450565"/>
                  <a:pt x="1679171" y="595743"/>
                </a:cubicBezTo>
                <a:cubicBezTo>
                  <a:pt x="1686399" y="675860"/>
                  <a:pt x="1622709" y="716537"/>
                  <a:pt x="1560020" y="714894"/>
                </a:cubicBezTo>
                <a:cubicBezTo>
                  <a:pt x="1333470" y="753503"/>
                  <a:pt x="1245290" y="663323"/>
                  <a:pt x="1065322" y="714894"/>
                </a:cubicBezTo>
                <a:cubicBezTo>
                  <a:pt x="885354" y="766465"/>
                  <a:pt x="725643" y="713043"/>
                  <a:pt x="628258" y="714894"/>
                </a:cubicBezTo>
                <a:cubicBezTo>
                  <a:pt x="530873" y="716745"/>
                  <a:pt x="278083" y="707787"/>
                  <a:pt x="119151" y="714894"/>
                </a:cubicBezTo>
                <a:cubicBezTo>
                  <a:pt x="68156" y="720077"/>
                  <a:pt x="766" y="664129"/>
                  <a:pt x="0" y="595743"/>
                </a:cubicBezTo>
                <a:cubicBezTo>
                  <a:pt x="-38171" y="431035"/>
                  <a:pt x="35118" y="216268"/>
                  <a:pt x="0" y="119151"/>
                </a:cubicBezTo>
                <a:close/>
              </a:path>
              <a:path w="1679171" h="714894" stroke="0" extrusionOk="0">
                <a:moveTo>
                  <a:pt x="0" y="119151"/>
                </a:moveTo>
                <a:cubicBezTo>
                  <a:pt x="-2197" y="51991"/>
                  <a:pt x="49861" y="1308"/>
                  <a:pt x="119151" y="0"/>
                </a:cubicBezTo>
                <a:cubicBezTo>
                  <a:pt x="225333" y="-34716"/>
                  <a:pt x="386060" y="10214"/>
                  <a:pt x="628258" y="0"/>
                </a:cubicBezTo>
                <a:cubicBezTo>
                  <a:pt x="870456" y="-10214"/>
                  <a:pt x="922483" y="46498"/>
                  <a:pt x="1094139" y="0"/>
                </a:cubicBezTo>
                <a:cubicBezTo>
                  <a:pt x="1265795" y="-46498"/>
                  <a:pt x="1394730" y="31244"/>
                  <a:pt x="1560020" y="0"/>
                </a:cubicBezTo>
                <a:cubicBezTo>
                  <a:pt x="1620008" y="-18735"/>
                  <a:pt x="1679894" y="50670"/>
                  <a:pt x="1679171" y="119151"/>
                </a:cubicBezTo>
                <a:cubicBezTo>
                  <a:pt x="1718621" y="311433"/>
                  <a:pt x="1659326" y="441301"/>
                  <a:pt x="1679171" y="595743"/>
                </a:cubicBezTo>
                <a:cubicBezTo>
                  <a:pt x="1678376" y="653964"/>
                  <a:pt x="1621949" y="720281"/>
                  <a:pt x="1560020" y="714894"/>
                </a:cubicBezTo>
                <a:cubicBezTo>
                  <a:pt x="1418934" y="745550"/>
                  <a:pt x="1202368" y="684080"/>
                  <a:pt x="1108548" y="714894"/>
                </a:cubicBezTo>
                <a:cubicBezTo>
                  <a:pt x="1014728" y="745708"/>
                  <a:pt x="847822" y="682958"/>
                  <a:pt x="628258" y="714894"/>
                </a:cubicBezTo>
                <a:cubicBezTo>
                  <a:pt x="408694" y="746830"/>
                  <a:pt x="277889" y="709292"/>
                  <a:pt x="119151" y="714894"/>
                </a:cubicBezTo>
                <a:cubicBezTo>
                  <a:pt x="63474" y="704886"/>
                  <a:pt x="11008" y="654450"/>
                  <a:pt x="0" y="595743"/>
                </a:cubicBezTo>
                <a:cubicBezTo>
                  <a:pt x="-2607" y="373311"/>
                  <a:pt x="38549" y="234227"/>
                  <a:pt x="0" y="119151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D16CAEA-D5A8-1C2C-0B15-BDBAD7641A73}"/>
              </a:ext>
            </a:extLst>
          </p:cNvPr>
          <p:cNvCxnSpPr>
            <a:cxnSpLocks/>
            <a:stCxn id="6" idx="0"/>
            <a:endCxn id="19" idx="2"/>
          </p:cNvCxnSpPr>
          <p:nvPr/>
        </p:nvCxnSpPr>
        <p:spPr>
          <a:xfrm flipV="1">
            <a:off x="2741299" y="2893264"/>
            <a:ext cx="637994" cy="2183196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EDA6354-B989-DB13-E2A4-016785843362}"/>
              </a:ext>
            </a:extLst>
          </p:cNvPr>
          <p:cNvSpPr txBox="1"/>
          <p:nvPr/>
        </p:nvSpPr>
        <p:spPr>
          <a:xfrm>
            <a:off x="1258373" y="4168248"/>
            <a:ext cx="1730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Classification / </a:t>
            </a:r>
            <a:br>
              <a:rPr lang="fr-CA" dirty="0"/>
            </a:br>
            <a:r>
              <a:rPr lang="fr-CA" dirty="0"/>
              <a:t>Interprétation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DB971A5-9B60-AA09-25EF-2E44BA70182B}"/>
              </a:ext>
            </a:extLst>
          </p:cNvPr>
          <p:cNvSpPr/>
          <p:nvPr/>
        </p:nvSpPr>
        <p:spPr>
          <a:xfrm>
            <a:off x="5600508" y="5076460"/>
            <a:ext cx="1679171" cy="714894"/>
          </a:xfrm>
          <a:custGeom>
            <a:avLst/>
            <a:gdLst>
              <a:gd name="connsiteX0" fmla="*/ 0 w 1679171"/>
              <a:gd name="connsiteY0" fmla="*/ 119151 h 714894"/>
              <a:gd name="connsiteX1" fmla="*/ 119151 w 1679171"/>
              <a:gd name="connsiteY1" fmla="*/ 0 h 714894"/>
              <a:gd name="connsiteX2" fmla="*/ 613849 w 1679171"/>
              <a:gd name="connsiteY2" fmla="*/ 0 h 714894"/>
              <a:gd name="connsiteX3" fmla="*/ 1094139 w 1679171"/>
              <a:gd name="connsiteY3" fmla="*/ 0 h 714894"/>
              <a:gd name="connsiteX4" fmla="*/ 1560020 w 1679171"/>
              <a:gd name="connsiteY4" fmla="*/ 0 h 714894"/>
              <a:gd name="connsiteX5" fmla="*/ 1679171 w 1679171"/>
              <a:gd name="connsiteY5" fmla="*/ 119151 h 714894"/>
              <a:gd name="connsiteX6" fmla="*/ 1679171 w 1679171"/>
              <a:gd name="connsiteY6" fmla="*/ 595743 h 714894"/>
              <a:gd name="connsiteX7" fmla="*/ 1560020 w 1679171"/>
              <a:gd name="connsiteY7" fmla="*/ 714894 h 714894"/>
              <a:gd name="connsiteX8" fmla="*/ 1065322 w 1679171"/>
              <a:gd name="connsiteY8" fmla="*/ 714894 h 714894"/>
              <a:gd name="connsiteX9" fmla="*/ 628258 w 1679171"/>
              <a:gd name="connsiteY9" fmla="*/ 714894 h 714894"/>
              <a:gd name="connsiteX10" fmla="*/ 119151 w 1679171"/>
              <a:gd name="connsiteY10" fmla="*/ 714894 h 714894"/>
              <a:gd name="connsiteX11" fmla="*/ 0 w 1679171"/>
              <a:gd name="connsiteY11" fmla="*/ 595743 h 714894"/>
              <a:gd name="connsiteX12" fmla="*/ 0 w 1679171"/>
              <a:gd name="connsiteY12" fmla="*/ 119151 h 71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9171" h="714894" fill="none" extrusionOk="0">
                <a:moveTo>
                  <a:pt x="0" y="119151"/>
                </a:moveTo>
                <a:cubicBezTo>
                  <a:pt x="-2424" y="53744"/>
                  <a:pt x="48275" y="-3499"/>
                  <a:pt x="119151" y="0"/>
                </a:cubicBezTo>
                <a:cubicBezTo>
                  <a:pt x="241946" y="-39190"/>
                  <a:pt x="496956" y="5534"/>
                  <a:pt x="613849" y="0"/>
                </a:cubicBezTo>
                <a:cubicBezTo>
                  <a:pt x="730742" y="-5534"/>
                  <a:pt x="944466" y="54823"/>
                  <a:pt x="1094139" y="0"/>
                </a:cubicBezTo>
                <a:cubicBezTo>
                  <a:pt x="1243812" y="-54823"/>
                  <a:pt x="1440877" y="53439"/>
                  <a:pt x="1560020" y="0"/>
                </a:cubicBezTo>
                <a:cubicBezTo>
                  <a:pt x="1608536" y="712"/>
                  <a:pt x="1686172" y="40726"/>
                  <a:pt x="1679171" y="119151"/>
                </a:cubicBezTo>
                <a:cubicBezTo>
                  <a:pt x="1695439" y="352054"/>
                  <a:pt x="1678753" y="450565"/>
                  <a:pt x="1679171" y="595743"/>
                </a:cubicBezTo>
                <a:cubicBezTo>
                  <a:pt x="1686399" y="675860"/>
                  <a:pt x="1622709" y="716537"/>
                  <a:pt x="1560020" y="714894"/>
                </a:cubicBezTo>
                <a:cubicBezTo>
                  <a:pt x="1333470" y="753503"/>
                  <a:pt x="1245290" y="663323"/>
                  <a:pt x="1065322" y="714894"/>
                </a:cubicBezTo>
                <a:cubicBezTo>
                  <a:pt x="885354" y="766465"/>
                  <a:pt x="725643" y="713043"/>
                  <a:pt x="628258" y="714894"/>
                </a:cubicBezTo>
                <a:cubicBezTo>
                  <a:pt x="530873" y="716745"/>
                  <a:pt x="278083" y="707787"/>
                  <a:pt x="119151" y="714894"/>
                </a:cubicBezTo>
                <a:cubicBezTo>
                  <a:pt x="68156" y="720077"/>
                  <a:pt x="766" y="664129"/>
                  <a:pt x="0" y="595743"/>
                </a:cubicBezTo>
                <a:cubicBezTo>
                  <a:pt x="-38171" y="431035"/>
                  <a:pt x="35118" y="216268"/>
                  <a:pt x="0" y="119151"/>
                </a:cubicBezTo>
                <a:close/>
              </a:path>
              <a:path w="1679171" h="714894" stroke="0" extrusionOk="0">
                <a:moveTo>
                  <a:pt x="0" y="119151"/>
                </a:moveTo>
                <a:cubicBezTo>
                  <a:pt x="-2197" y="51991"/>
                  <a:pt x="49861" y="1308"/>
                  <a:pt x="119151" y="0"/>
                </a:cubicBezTo>
                <a:cubicBezTo>
                  <a:pt x="225333" y="-34716"/>
                  <a:pt x="386060" y="10214"/>
                  <a:pt x="628258" y="0"/>
                </a:cubicBezTo>
                <a:cubicBezTo>
                  <a:pt x="870456" y="-10214"/>
                  <a:pt x="922483" y="46498"/>
                  <a:pt x="1094139" y="0"/>
                </a:cubicBezTo>
                <a:cubicBezTo>
                  <a:pt x="1265795" y="-46498"/>
                  <a:pt x="1394730" y="31244"/>
                  <a:pt x="1560020" y="0"/>
                </a:cubicBezTo>
                <a:cubicBezTo>
                  <a:pt x="1620008" y="-18735"/>
                  <a:pt x="1679894" y="50670"/>
                  <a:pt x="1679171" y="119151"/>
                </a:cubicBezTo>
                <a:cubicBezTo>
                  <a:pt x="1718621" y="311433"/>
                  <a:pt x="1659326" y="441301"/>
                  <a:pt x="1679171" y="595743"/>
                </a:cubicBezTo>
                <a:cubicBezTo>
                  <a:pt x="1678376" y="653964"/>
                  <a:pt x="1621949" y="720281"/>
                  <a:pt x="1560020" y="714894"/>
                </a:cubicBezTo>
                <a:cubicBezTo>
                  <a:pt x="1418934" y="745550"/>
                  <a:pt x="1202368" y="684080"/>
                  <a:pt x="1108548" y="714894"/>
                </a:cubicBezTo>
                <a:cubicBezTo>
                  <a:pt x="1014728" y="745708"/>
                  <a:pt x="847822" y="682958"/>
                  <a:pt x="628258" y="714894"/>
                </a:cubicBezTo>
                <a:cubicBezTo>
                  <a:pt x="408694" y="746830"/>
                  <a:pt x="277889" y="709292"/>
                  <a:pt x="119151" y="714894"/>
                </a:cubicBezTo>
                <a:cubicBezTo>
                  <a:pt x="63474" y="704886"/>
                  <a:pt x="11008" y="654450"/>
                  <a:pt x="0" y="595743"/>
                </a:cubicBezTo>
                <a:cubicBezTo>
                  <a:pt x="-2607" y="373311"/>
                  <a:pt x="38549" y="234227"/>
                  <a:pt x="0" y="119151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Mise en œuvre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476B266-A477-CB6E-3A26-451BBA9E9D6F}"/>
              </a:ext>
            </a:extLst>
          </p:cNvPr>
          <p:cNvSpPr/>
          <p:nvPr/>
        </p:nvSpPr>
        <p:spPr>
          <a:xfrm>
            <a:off x="8770026" y="5076460"/>
            <a:ext cx="1679171" cy="714894"/>
          </a:xfrm>
          <a:custGeom>
            <a:avLst/>
            <a:gdLst>
              <a:gd name="connsiteX0" fmla="*/ 0 w 1679171"/>
              <a:gd name="connsiteY0" fmla="*/ 119151 h 714894"/>
              <a:gd name="connsiteX1" fmla="*/ 119151 w 1679171"/>
              <a:gd name="connsiteY1" fmla="*/ 0 h 714894"/>
              <a:gd name="connsiteX2" fmla="*/ 613849 w 1679171"/>
              <a:gd name="connsiteY2" fmla="*/ 0 h 714894"/>
              <a:gd name="connsiteX3" fmla="*/ 1094139 w 1679171"/>
              <a:gd name="connsiteY3" fmla="*/ 0 h 714894"/>
              <a:gd name="connsiteX4" fmla="*/ 1560020 w 1679171"/>
              <a:gd name="connsiteY4" fmla="*/ 0 h 714894"/>
              <a:gd name="connsiteX5" fmla="*/ 1679171 w 1679171"/>
              <a:gd name="connsiteY5" fmla="*/ 119151 h 714894"/>
              <a:gd name="connsiteX6" fmla="*/ 1679171 w 1679171"/>
              <a:gd name="connsiteY6" fmla="*/ 595743 h 714894"/>
              <a:gd name="connsiteX7" fmla="*/ 1560020 w 1679171"/>
              <a:gd name="connsiteY7" fmla="*/ 714894 h 714894"/>
              <a:gd name="connsiteX8" fmla="*/ 1065322 w 1679171"/>
              <a:gd name="connsiteY8" fmla="*/ 714894 h 714894"/>
              <a:gd name="connsiteX9" fmla="*/ 628258 w 1679171"/>
              <a:gd name="connsiteY9" fmla="*/ 714894 h 714894"/>
              <a:gd name="connsiteX10" fmla="*/ 119151 w 1679171"/>
              <a:gd name="connsiteY10" fmla="*/ 714894 h 714894"/>
              <a:gd name="connsiteX11" fmla="*/ 0 w 1679171"/>
              <a:gd name="connsiteY11" fmla="*/ 595743 h 714894"/>
              <a:gd name="connsiteX12" fmla="*/ 0 w 1679171"/>
              <a:gd name="connsiteY12" fmla="*/ 119151 h 71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9171" h="714894" fill="none" extrusionOk="0">
                <a:moveTo>
                  <a:pt x="0" y="119151"/>
                </a:moveTo>
                <a:cubicBezTo>
                  <a:pt x="-2424" y="53744"/>
                  <a:pt x="48275" y="-3499"/>
                  <a:pt x="119151" y="0"/>
                </a:cubicBezTo>
                <a:cubicBezTo>
                  <a:pt x="241946" y="-39190"/>
                  <a:pt x="496956" y="5534"/>
                  <a:pt x="613849" y="0"/>
                </a:cubicBezTo>
                <a:cubicBezTo>
                  <a:pt x="730742" y="-5534"/>
                  <a:pt x="944466" y="54823"/>
                  <a:pt x="1094139" y="0"/>
                </a:cubicBezTo>
                <a:cubicBezTo>
                  <a:pt x="1243812" y="-54823"/>
                  <a:pt x="1440877" y="53439"/>
                  <a:pt x="1560020" y="0"/>
                </a:cubicBezTo>
                <a:cubicBezTo>
                  <a:pt x="1608536" y="712"/>
                  <a:pt x="1686172" y="40726"/>
                  <a:pt x="1679171" y="119151"/>
                </a:cubicBezTo>
                <a:cubicBezTo>
                  <a:pt x="1695439" y="352054"/>
                  <a:pt x="1678753" y="450565"/>
                  <a:pt x="1679171" y="595743"/>
                </a:cubicBezTo>
                <a:cubicBezTo>
                  <a:pt x="1686399" y="675860"/>
                  <a:pt x="1622709" y="716537"/>
                  <a:pt x="1560020" y="714894"/>
                </a:cubicBezTo>
                <a:cubicBezTo>
                  <a:pt x="1333470" y="753503"/>
                  <a:pt x="1245290" y="663323"/>
                  <a:pt x="1065322" y="714894"/>
                </a:cubicBezTo>
                <a:cubicBezTo>
                  <a:pt x="885354" y="766465"/>
                  <a:pt x="725643" y="713043"/>
                  <a:pt x="628258" y="714894"/>
                </a:cubicBezTo>
                <a:cubicBezTo>
                  <a:pt x="530873" y="716745"/>
                  <a:pt x="278083" y="707787"/>
                  <a:pt x="119151" y="714894"/>
                </a:cubicBezTo>
                <a:cubicBezTo>
                  <a:pt x="68156" y="720077"/>
                  <a:pt x="766" y="664129"/>
                  <a:pt x="0" y="595743"/>
                </a:cubicBezTo>
                <a:cubicBezTo>
                  <a:pt x="-38171" y="431035"/>
                  <a:pt x="35118" y="216268"/>
                  <a:pt x="0" y="119151"/>
                </a:cubicBezTo>
                <a:close/>
              </a:path>
              <a:path w="1679171" h="714894" stroke="0" extrusionOk="0">
                <a:moveTo>
                  <a:pt x="0" y="119151"/>
                </a:moveTo>
                <a:cubicBezTo>
                  <a:pt x="-2197" y="51991"/>
                  <a:pt x="49861" y="1308"/>
                  <a:pt x="119151" y="0"/>
                </a:cubicBezTo>
                <a:cubicBezTo>
                  <a:pt x="225333" y="-34716"/>
                  <a:pt x="386060" y="10214"/>
                  <a:pt x="628258" y="0"/>
                </a:cubicBezTo>
                <a:cubicBezTo>
                  <a:pt x="870456" y="-10214"/>
                  <a:pt x="922483" y="46498"/>
                  <a:pt x="1094139" y="0"/>
                </a:cubicBezTo>
                <a:cubicBezTo>
                  <a:pt x="1265795" y="-46498"/>
                  <a:pt x="1394730" y="31244"/>
                  <a:pt x="1560020" y="0"/>
                </a:cubicBezTo>
                <a:cubicBezTo>
                  <a:pt x="1620008" y="-18735"/>
                  <a:pt x="1679894" y="50670"/>
                  <a:pt x="1679171" y="119151"/>
                </a:cubicBezTo>
                <a:cubicBezTo>
                  <a:pt x="1718621" y="311433"/>
                  <a:pt x="1659326" y="441301"/>
                  <a:pt x="1679171" y="595743"/>
                </a:cubicBezTo>
                <a:cubicBezTo>
                  <a:pt x="1678376" y="653964"/>
                  <a:pt x="1621949" y="720281"/>
                  <a:pt x="1560020" y="714894"/>
                </a:cubicBezTo>
                <a:cubicBezTo>
                  <a:pt x="1418934" y="745550"/>
                  <a:pt x="1202368" y="684080"/>
                  <a:pt x="1108548" y="714894"/>
                </a:cubicBezTo>
                <a:cubicBezTo>
                  <a:pt x="1014728" y="745708"/>
                  <a:pt x="847822" y="682958"/>
                  <a:pt x="628258" y="714894"/>
                </a:cubicBezTo>
                <a:cubicBezTo>
                  <a:pt x="408694" y="746830"/>
                  <a:pt x="277889" y="709292"/>
                  <a:pt x="119151" y="714894"/>
                </a:cubicBezTo>
                <a:cubicBezTo>
                  <a:pt x="63474" y="704886"/>
                  <a:pt x="11008" y="654450"/>
                  <a:pt x="0" y="595743"/>
                </a:cubicBezTo>
                <a:cubicBezTo>
                  <a:pt x="-2607" y="373311"/>
                  <a:pt x="38549" y="234227"/>
                  <a:pt x="0" y="119151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Résultats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AF02D6-16FC-8A1E-4BDD-A4910A024CBD}"/>
              </a:ext>
            </a:extLst>
          </p:cNvPr>
          <p:cNvCxnSpPr>
            <a:cxnSpLocks/>
            <a:stCxn id="20" idx="2"/>
            <a:endCxn id="12" idx="0"/>
          </p:cNvCxnSpPr>
          <p:nvPr/>
        </p:nvCxnSpPr>
        <p:spPr>
          <a:xfrm flipH="1">
            <a:off x="6440094" y="2893264"/>
            <a:ext cx="9366" cy="2183196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8E1799A-5622-3FBE-061F-14EED70E2C65}"/>
              </a:ext>
            </a:extLst>
          </p:cNvPr>
          <p:cNvCxnSpPr>
            <a:cxnSpLocks/>
            <a:stCxn id="21" idx="2"/>
            <a:endCxn id="13" idx="0"/>
          </p:cNvCxnSpPr>
          <p:nvPr/>
        </p:nvCxnSpPr>
        <p:spPr>
          <a:xfrm>
            <a:off x="9519627" y="2893264"/>
            <a:ext cx="89985" cy="2183196"/>
          </a:xfrm>
          <a:prstGeom prst="straightConnector1">
            <a:avLst/>
          </a:prstGeom>
          <a:ln w="6032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3A53243-8A3E-A58F-17C7-7AB13B321D07}"/>
              </a:ext>
            </a:extLst>
          </p:cNvPr>
          <p:cNvSpPr txBox="1"/>
          <p:nvPr/>
        </p:nvSpPr>
        <p:spPr>
          <a:xfrm>
            <a:off x="6440093" y="3984862"/>
            <a:ext cx="1060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Décision</a:t>
            </a:r>
          </a:p>
          <a:p>
            <a:r>
              <a:rPr lang="fr-CA" dirty="0"/>
              <a:t>informée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8F26F61-26C1-31BF-965D-48AD0231A12E}"/>
              </a:ext>
            </a:extLst>
          </p:cNvPr>
          <p:cNvSpPr txBox="1"/>
          <p:nvPr/>
        </p:nvSpPr>
        <p:spPr>
          <a:xfrm>
            <a:off x="9800854" y="3668345"/>
            <a:ext cx="1116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Suivi,</a:t>
            </a:r>
            <a:br>
              <a:rPr lang="fr-CA" dirty="0"/>
            </a:br>
            <a:r>
              <a:rPr lang="fr-CA" dirty="0"/>
              <a:t>détection</a:t>
            </a:r>
            <a:br>
              <a:rPr lang="fr-CA" dirty="0"/>
            </a:br>
            <a:r>
              <a:rPr lang="fr-CA" dirty="0"/>
              <a:t>d’écarts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E6C8DC9-2A76-C745-0B55-28E67B9496B0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7279679" y="5433907"/>
            <a:ext cx="1490347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Footer Placeholder 3">
            <a:extLst>
              <a:ext uri="{FF2B5EF4-FFF2-40B4-BE49-F238E27FC236}">
                <a16:creationId xmlns:a16="http://schemas.microsoft.com/office/drawing/2014/main" id="{6CC396E5-8276-701C-2F31-E0B2B171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392504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8D222-C9F6-3BA1-55C7-70D22D8E6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EB44-7C27-0BCA-5AE4-4196B4AC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Vue d’ensemble (I)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3658D-19F2-7E17-9150-AA9B84296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97C5-9EEE-AC49-9660-56A4B0ECFEB9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D1FEB-EC8B-7E95-ED4C-9C90B8DE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12</a:t>
            </a:fld>
            <a:endParaRPr lang="fr-CA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751B44-F273-938B-3447-74E5A9C5272E}"/>
              </a:ext>
            </a:extLst>
          </p:cNvPr>
          <p:cNvSpPr/>
          <p:nvPr/>
        </p:nvSpPr>
        <p:spPr>
          <a:xfrm>
            <a:off x="1964195" y="3879767"/>
            <a:ext cx="1607733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Scénario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821EB71-386E-2EBC-5EEE-2447341BB66C}"/>
              </a:ext>
            </a:extLst>
          </p:cNvPr>
          <p:cNvSpPr/>
          <p:nvPr/>
        </p:nvSpPr>
        <p:spPr>
          <a:xfrm>
            <a:off x="4903746" y="3879767"/>
            <a:ext cx="1607733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 d’Action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37E282D-6D43-47C0-F583-590489885C19}"/>
              </a:ext>
            </a:extLst>
          </p:cNvPr>
          <p:cNvSpPr/>
          <p:nvPr/>
        </p:nvSpPr>
        <p:spPr>
          <a:xfrm>
            <a:off x="7843298" y="3879767"/>
            <a:ext cx="1607733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Attentes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E8CF3E-186C-68A7-2082-1A4FAD99B092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3571928" y="4068888"/>
            <a:ext cx="1331818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2EE422-FF90-DCAF-AD7A-6DAE4D50B4CF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511480" y="4068888"/>
            <a:ext cx="1331818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Frame 33">
            <a:extLst>
              <a:ext uri="{FF2B5EF4-FFF2-40B4-BE49-F238E27FC236}">
                <a16:creationId xmlns:a16="http://schemas.microsoft.com/office/drawing/2014/main" id="{DC209C82-69D2-51D3-B27F-185B14164EBA}"/>
              </a:ext>
            </a:extLst>
          </p:cNvPr>
          <p:cNvSpPr/>
          <p:nvPr/>
        </p:nvSpPr>
        <p:spPr>
          <a:xfrm>
            <a:off x="1582754" y="3621741"/>
            <a:ext cx="8306027" cy="919720"/>
          </a:xfrm>
          <a:prstGeom prst="fram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00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4BD8456-A9F6-382A-A353-D74FB1AC4D3C}"/>
              </a:ext>
            </a:extLst>
          </p:cNvPr>
          <p:cNvSpPr/>
          <p:nvPr/>
        </p:nvSpPr>
        <p:spPr>
          <a:xfrm>
            <a:off x="2287327" y="5375463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827230-F713-F0C6-DBAC-16E1FE09F67A}"/>
              </a:ext>
            </a:extLst>
          </p:cNvPr>
          <p:cNvCxnSpPr>
            <a:cxnSpLocks/>
            <a:stCxn id="6" idx="0"/>
            <a:endCxn id="19" idx="2"/>
          </p:cNvCxnSpPr>
          <p:nvPr/>
        </p:nvCxnSpPr>
        <p:spPr>
          <a:xfrm flipH="1" flipV="1">
            <a:off x="2768062" y="4258009"/>
            <a:ext cx="323132" cy="1117454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76CC2D-9601-84AD-7BFB-68C9CBAA8D49}"/>
              </a:ext>
            </a:extLst>
          </p:cNvPr>
          <p:cNvSpPr txBox="1"/>
          <p:nvPr/>
        </p:nvSpPr>
        <p:spPr>
          <a:xfrm>
            <a:off x="1616308" y="4737719"/>
            <a:ext cx="165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Classification </a:t>
            </a:r>
            <a:br>
              <a:rPr lang="fr-CA" sz="1400" dirty="0"/>
            </a:br>
            <a:r>
              <a:rPr lang="fr-CA" sz="1400" dirty="0"/>
              <a:t>/ Interprétation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90C8705-09FC-6A1C-42FD-73949A66B297}"/>
              </a:ext>
            </a:extLst>
          </p:cNvPr>
          <p:cNvSpPr/>
          <p:nvPr/>
        </p:nvSpPr>
        <p:spPr>
          <a:xfrm>
            <a:off x="4894779" y="5413112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Mise en œuvre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515B26-75AA-E71F-242D-A1E9062703E5}"/>
              </a:ext>
            </a:extLst>
          </p:cNvPr>
          <p:cNvSpPr/>
          <p:nvPr/>
        </p:nvSpPr>
        <p:spPr>
          <a:xfrm>
            <a:off x="7929455" y="5413112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Résultats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C3A4A8-558A-DD08-BB30-BB68C9D69D53}"/>
              </a:ext>
            </a:extLst>
          </p:cNvPr>
          <p:cNvCxnSpPr>
            <a:cxnSpLocks/>
            <a:stCxn id="20" idx="2"/>
            <a:endCxn id="12" idx="0"/>
          </p:cNvCxnSpPr>
          <p:nvPr/>
        </p:nvCxnSpPr>
        <p:spPr>
          <a:xfrm flipH="1">
            <a:off x="5698646" y="4258009"/>
            <a:ext cx="8968" cy="1155103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409BF64-520B-CCF4-CEB6-C5A4DB3AB890}"/>
              </a:ext>
            </a:extLst>
          </p:cNvPr>
          <p:cNvCxnSpPr>
            <a:cxnSpLocks/>
            <a:stCxn id="21" idx="2"/>
            <a:endCxn id="13" idx="0"/>
          </p:cNvCxnSpPr>
          <p:nvPr/>
        </p:nvCxnSpPr>
        <p:spPr>
          <a:xfrm>
            <a:off x="8647165" y="4258009"/>
            <a:ext cx="86157" cy="1155103"/>
          </a:xfrm>
          <a:prstGeom prst="straightConnector1">
            <a:avLst/>
          </a:prstGeom>
          <a:ln w="6032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3774CCF-2864-B979-EA13-99A729549A49}"/>
              </a:ext>
            </a:extLst>
          </p:cNvPr>
          <p:cNvSpPr txBox="1"/>
          <p:nvPr/>
        </p:nvSpPr>
        <p:spPr>
          <a:xfrm>
            <a:off x="5698645" y="4728175"/>
            <a:ext cx="101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Décision</a:t>
            </a:r>
          </a:p>
          <a:p>
            <a:r>
              <a:rPr lang="fr-CA" sz="1400" dirty="0"/>
              <a:t>informée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E69E47-F3F7-9B4D-7CD1-6FC4E960E172}"/>
              </a:ext>
            </a:extLst>
          </p:cNvPr>
          <p:cNvSpPr txBox="1"/>
          <p:nvPr/>
        </p:nvSpPr>
        <p:spPr>
          <a:xfrm>
            <a:off x="8776448" y="4588454"/>
            <a:ext cx="1069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Suivi,</a:t>
            </a:r>
            <a:br>
              <a:rPr lang="fr-CA" sz="1400" dirty="0"/>
            </a:br>
            <a:r>
              <a:rPr lang="fr-CA" sz="1400" dirty="0"/>
              <a:t>détection</a:t>
            </a:r>
            <a:br>
              <a:rPr lang="fr-CA" sz="1400" dirty="0"/>
            </a:br>
            <a:r>
              <a:rPr lang="fr-CA" sz="1400" dirty="0"/>
              <a:t>d’écarts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0960F45-2F7E-239B-63EE-E083BFBC5B7B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6502512" y="5602233"/>
            <a:ext cx="1426943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EFD0260-8831-0F5C-5856-962EE1E4CC19}"/>
              </a:ext>
            </a:extLst>
          </p:cNvPr>
          <p:cNvGrpSpPr/>
          <p:nvPr/>
        </p:nvGrpSpPr>
        <p:grpSpPr>
          <a:xfrm>
            <a:off x="2231346" y="1620102"/>
            <a:ext cx="6934598" cy="1452080"/>
            <a:chOff x="1886673" y="1215343"/>
            <a:chExt cx="8681013" cy="214721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3749FE8-9C90-A61D-2E4B-C893A0872333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4171614" y="2289175"/>
              <a:ext cx="1162396" cy="0"/>
            </a:xfrm>
            <a:prstGeom prst="straightConnector1">
              <a:avLst/>
            </a:prstGeom>
            <a:ln w="6032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55D5FB9-BEBD-AC15-1760-54AAE7D602AB}"/>
                </a:ext>
              </a:extLst>
            </p:cNvPr>
            <p:cNvCxnSpPr>
              <a:cxnSpLocks/>
            </p:cNvCxnSpPr>
            <p:nvPr/>
          </p:nvCxnSpPr>
          <p:spPr>
            <a:xfrm>
              <a:off x="7013181" y="2289175"/>
              <a:ext cx="1390996" cy="0"/>
            </a:xfrm>
            <a:prstGeom prst="straightConnector1">
              <a:avLst/>
            </a:prstGeom>
            <a:ln w="6032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095BF2F-AB56-0AE3-22DA-FE5B0D1D4C43}"/>
                </a:ext>
              </a:extLst>
            </p:cNvPr>
            <p:cNvSpPr/>
            <p:nvPr/>
          </p:nvSpPr>
          <p:spPr>
            <a:xfrm>
              <a:off x="2263843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743AE55-95D6-7BB5-06B6-F298C84C7AC8}"/>
                </a:ext>
              </a:extLst>
            </p:cNvPr>
            <p:cNvSpPr/>
            <p:nvPr/>
          </p:nvSpPr>
          <p:spPr>
            <a:xfrm>
              <a:off x="5334010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DA088DB-F115-A2BE-C7BF-9F512C7C46E1}"/>
                </a:ext>
              </a:extLst>
            </p:cNvPr>
            <p:cNvSpPr/>
            <p:nvPr/>
          </p:nvSpPr>
          <p:spPr>
            <a:xfrm>
              <a:off x="8404177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5366F84-A4A4-2CBE-05AD-A712AF8A44AD}"/>
                </a:ext>
              </a:extLst>
            </p:cNvPr>
            <p:cNvSpPr/>
            <p:nvPr/>
          </p:nvSpPr>
          <p:spPr>
            <a:xfrm>
              <a:off x="2416243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6A3B7749-BF55-4565-0B11-B0A4C5E479AD}"/>
                </a:ext>
              </a:extLst>
            </p:cNvPr>
            <p:cNvSpPr/>
            <p:nvPr/>
          </p:nvSpPr>
          <p:spPr>
            <a:xfrm>
              <a:off x="2568643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B25FFF7E-37A7-C6A7-B780-51E9AD6251C9}"/>
                </a:ext>
              </a:extLst>
            </p:cNvPr>
            <p:cNvSpPr/>
            <p:nvPr/>
          </p:nvSpPr>
          <p:spPr>
            <a:xfrm>
              <a:off x="5486410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E17272E6-1B33-BEC8-602B-CE0B5172B7F2}"/>
                </a:ext>
              </a:extLst>
            </p:cNvPr>
            <p:cNvSpPr/>
            <p:nvPr/>
          </p:nvSpPr>
          <p:spPr>
            <a:xfrm>
              <a:off x="5638810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466BD32D-20E2-613F-8208-5E123F845335}"/>
                </a:ext>
              </a:extLst>
            </p:cNvPr>
            <p:cNvSpPr/>
            <p:nvPr/>
          </p:nvSpPr>
          <p:spPr>
            <a:xfrm>
              <a:off x="8556577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56D7091B-FAE1-D7D7-BF01-3E81FF23F2AC}"/>
                </a:ext>
              </a:extLst>
            </p:cNvPr>
            <p:cNvSpPr/>
            <p:nvPr/>
          </p:nvSpPr>
          <p:spPr>
            <a:xfrm>
              <a:off x="8708977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Conséquence</a:t>
              </a:r>
              <a:endPara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043553-3213-DCBD-017E-9C6CB9BF7F07}"/>
                </a:ext>
              </a:extLst>
            </p:cNvPr>
            <p:cNvSpPr txBox="1"/>
            <p:nvPr/>
          </p:nvSpPr>
          <p:spPr>
            <a:xfrm>
              <a:off x="5430016" y="1316231"/>
              <a:ext cx="1225616" cy="455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Historique</a:t>
              </a:r>
            </a:p>
          </p:txBody>
        </p:sp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F12B5A09-AD8E-63D1-AABB-A942C1F9403E}"/>
                </a:ext>
              </a:extLst>
            </p:cNvPr>
            <p:cNvSpPr/>
            <p:nvPr/>
          </p:nvSpPr>
          <p:spPr>
            <a:xfrm>
              <a:off x="1886673" y="1215343"/>
              <a:ext cx="8681013" cy="2147216"/>
            </a:xfrm>
            <a:prstGeom prst="ca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400" dirty="0"/>
            </a:p>
          </p:txBody>
        </p:sp>
      </p:grpSp>
      <p:sp>
        <p:nvSpPr>
          <p:cNvPr id="32" name="Notched Right Arrow 31">
            <a:extLst>
              <a:ext uri="{FF2B5EF4-FFF2-40B4-BE49-F238E27FC236}">
                <a16:creationId xmlns:a16="http://schemas.microsoft.com/office/drawing/2014/main" id="{D3DFB8C0-CD5A-0CA0-428A-C1974D8B223E}"/>
              </a:ext>
            </a:extLst>
          </p:cNvPr>
          <p:cNvSpPr/>
          <p:nvPr/>
        </p:nvSpPr>
        <p:spPr>
          <a:xfrm rot="5400000">
            <a:off x="5560919" y="3013868"/>
            <a:ext cx="349695" cy="699377"/>
          </a:xfrm>
          <a:prstGeom prst="notched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3A6AF904-8C74-4675-9DD9-CD3DF2035A4F}"/>
              </a:ext>
            </a:extLst>
          </p:cNvPr>
          <p:cNvSpPr/>
          <p:nvPr/>
        </p:nvSpPr>
        <p:spPr>
          <a:xfrm>
            <a:off x="10551697" y="3879767"/>
            <a:ext cx="1030037" cy="335640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Critères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3B7A223-5C91-7477-7C59-BC1A301C5FF8}"/>
              </a:ext>
            </a:extLst>
          </p:cNvPr>
          <p:cNvCxnSpPr>
            <a:cxnSpLocks/>
            <a:stCxn id="21" idx="3"/>
            <a:endCxn id="33" idx="3"/>
          </p:cNvCxnSpPr>
          <p:nvPr/>
        </p:nvCxnSpPr>
        <p:spPr>
          <a:xfrm flipV="1">
            <a:off x="9451031" y="4047587"/>
            <a:ext cx="1100666" cy="21301"/>
          </a:xfrm>
          <a:prstGeom prst="straightConnector1">
            <a:avLst/>
          </a:prstGeom>
          <a:ln w="6032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2CA185F-F4D0-3D63-9206-2249A5A2FB7F}"/>
              </a:ext>
            </a:extLst>
          </p:cNvPr>
          <p:cNvSpPr/>
          <p:nvPr/>
        </p:nvSpPr>
        <p:spPr>
          <a:xfrm>
            <a:off x="10448918" y="2951022"/>
            <a:ext cx="1188411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Objectifs</a:t>
            </a:r>
            <a:endParaRPr lang="fr-CA" sz="140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04EDDB-E286-1BA8-7EA2-A33099B06768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11043123" y="3329264"/>
            <a:ext cx="1" cy="55050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ight Arrow Callout 51">
            <a:extLst>
              <a:ext uri="{FF2B5EF4-FFF2-40B4-BE49-F238E27FC236}">
                <a16:creationId xmlns:a16="http://schemas.microsoft.com/office/drawing/2014/main" id="{AEAF05B7-7A88-1F2A-5163-5FFE495F322A}"/>
              </a:ext>
            </a:extLst>
          </p:cNvPr>
          <p:cNvSpPr/>
          <p:nvPr/>
        </p:nvSpPr>
        <p:spPr>
          <a:xfrm>
            <a:off x="307280" y="5327118"/>
            <a:ext cx="1656915" cy="426587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Cueillette de données</a:t>
            </a:r>
          </a:p>
        </p:txBody>
      </p:sp>
      <p:sp>
        <p:nvSpPr>
          <p:cNvPr id="57" name="Bent Arrow 56">
            <a:extLst>
              <a:ext uri="{FF2B5EF4-FFF2-40B4-BE49-F238E27FC236}">
                <a16:creationId xmlns:a16="http://schemas.microsoft.com/office/drawing/2014/main" id="{CB94B50A-FD7F-F5D8-4A01-C7A0582AB5E4}"/>
              </a:ext>
            </a:extLst>
          </p:cNvPr>
          <p:cNvSpPr/>
          <p:nvPr/>
        </p:nvSpPr>
        <p:spPr>
          <a:xfrm>
            <a:off x="1722474" y="2456121"/>
            <a:ext cx="382773" cy="1082283"/>
          </a:xfrm>
          <a:prstGeom prst="ben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9AE703-DA6F-3C63-9A03-BA79F9225FE8}"/>
              </a:ext>
            </a:extLst>
          </p:cNvPr>
          <p:cNvSpPr txBox="1"/>
          <p:nvPr/>
        </p:nvSpPr>
        <p:spPr>
          <a:xfrm>
            <a:off x="773190" y="2204104"/>
            <a:ext cx="1254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Mémorisation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198D35-FEF2-FEF3-F993-820434BE9C02}"/>
              </a:ext>
            </a:extLst>
          </p:cNvPr>
          <p:cNvSpPr txBox="1"/>
          <p:nvPr/>
        </p:nvSpPr>
        <p:spPr>
          <a:xfrm>
            <a:off x="6060821" y="3188709"/>
            <a:ext cx="1079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Abstraction</a:t>
            </a:r>
          </a:p>
        </p:txBody>
      </p:sp>
      <p:sp>
        <p:nvSpPr>
          <p:cNvPr id="63" name="Footer Placeholder 3">
            <a:extLst>
              <a:ext uri="{FF2B5EF4-FFF2-40B4-BE49-F238E27FC236}">
                <a16:creationId xmlns:a16="http://schemas.microsoft.com/office/drawing/2014/main" id="{4C4F2875-BF1E-95A4-C6AF-D7C87741D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327462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C61A0-8E38-2ED6-7E9A-7C93559B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Rétroactions: Boucle OODA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321DEE-0376-E7E2-E5ED-BA1DABB0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EE01-5BD1-114A-B272-04F2F1559C84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098D4-DD78-75A5-4FAE-9980519F0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13</a:t>
            </a:fld>
            <a:endParaRPr lang="fr-C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DD2D42-60E7-113F-DD0B-2B366763998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177939" y="1582146"/>
            <a:ext cx="8134586" cy="333009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15D713-9CEC-88AF-879F-91B9FAC16819}"/>
              </a:ext>
            </a:extLst>
          </p:cNvPr>
          <p:cNvSpPr txBox="1"/>
          <p:nvPr/>
        </p:nvSpPr>
        <p:spPr>
          <a:xfrm>
            <a:off x="3877339" y="6079351"/>
            <a:ext cx="83146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CA" sz="1200" b="0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Boyd, John R. (3 </a:t>
            </a:r>
            <a:r>
              <a:rPr lang="fr-CA" sz="1200" b="0" i="1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September</a:t>
            </a:r>
            <a:r>
              <a:rPr lang="fr-CA" sz="1200" b="0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1976). </a:t>
            </a:r>
            <a:r>
              <a:rPr lang="fr-CA" sz="1200" b="0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3"/>
              </a:rPr>
              <a:t>Destruction and Creation</a:t>
            </a:r>
            <a:r>
              <a:rPr lang="fr-CA" sz="1200" b="0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(PDF). U.S. </a:t>
            </a:r>
            <a:r>
              <a:rPr lang="fr-CA" sz="1200" b="0" i="1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Army</a:t>
            </a:r>
            <a:r>
              <a:rPr lang="fr-CA" sz="1200" b="0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Command and General Staff </a:t>
            </a:r>
            <a:r>
              <a:rPr lang="fr-CA" sz="1200" b="0" i="1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College</a:t>
            </a:r>
            <a:r>
              <a:rPr lang="fr-CA" sz="1200" b="0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fr-CA" sz="1200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64EA5D-3B6F-C6EA-1C0C-B0714BC5B4BC}"/>
              </a:ext>
            </a:extLst>
          </p:cNvPr>
          <p:cNvSpPr txBox="1"/>
          <p:nvPr/>
        </p:nvSpPr>
        <p:spPr>
          <a:xfrm>
            <a:off x="457200" y="1582146"/>
            <a:ext cx="3838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En cas d’erreur, ajuster!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Modèle OODA: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Observer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Orientation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Décider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Agir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Boucler!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D2C8321-C69F-9E17-78A9-D7A1C3D3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3114937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8357C-9522-2CEC-D874-DF4DE3B77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0A33-C776-975F-BA5C-54B299BC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Science de l’action: Deux boucles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A6479-419B-9EAD-3B8C-16F6CCE7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9217-432F-574A-98CF-E9AAE9D6F06C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CE7CD-4549-3A79-DB4A-091F5A79C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14</a:t>
            </a:fld>
            <a:endParaRPr lang="fr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79CF0-FF10-E304-0939-875E8CDD8EBA}"/>
              </a:ext>
            </a:extLst>
          </p:cNvPr>
          <p:cNvSpPr txBox="1"/>
          <p:nvPr/>
        </p:nvSpPr>
        <p:spPr>
          <a:xfrm>
            <a:off x="3455581" y="6079351"/>
            <a:ext cx="8736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CA" sz="1200" i="1" dirty="0">
                <a:solidFill>
                  <a:srgbClr val="202122"/>
                </a:solidFill>
                <a:latin typeface="Arial" panose="020B0604020202020204" pitchFamily="34" charset="0"/>
                <a:hlinkClick r:id="rId2"/>
              </a:rPr>
              <a:t>https://www.selfleadership.com/blog/double-loop-learning-survive-thrive</a:t>
            </a:r>
            <a:r>
              <a:rPr lang="fr-CA" sz="1200" i="1" dirty="0">
                <a:solidFill>
                  <a:srgbClr val="202122"/>
                </a:solidFill>
                <a:latin typeface="Arial" panose="020B0604020202020204" pitchFamily="34" charset="0"/>
              </a:rPr>
              <a:t> d’après Argyris, </a:t>
            </a:r>
            <a:r>
              <a:rPr lang="fr-CA" sz="1200" i="1" dirty="0" err="1">
                <a:solidFill>
                  <a:srgbClr val="202122"/>
                </a:solidFill>
                <a:latin typeface="Arial" panose="020B0604020202020204" pitchFamily="34" charset="0"/>
              </a:rPr>
              <a:t>Schön</a:t>
            </a:r>
            <a:r>
              <a:rPr lang="fr-CA" sz="1200" i="1" dirty="0">
                <a:solidFill>
                  <a:srgbClr val="202122"/>
                </a:solidFill>
                <a:latin typeface="Arial" panose="020B0604020202020204" pitchFamily="34" charset="0"/>
              </a:rPr>
              <a:t>, Theory in Practice, 1974</a:t>
            </a:r>
            <a:endParaRPr lang="fr-CA" sz="1200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148E517-B8F2-F37F-1989-8D57066C19F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3581400" y="1462527"/>
            <a:ext cx="7455195" cy="4251699"/>
          </a:xfr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E0C834E-24DD-9DAA-8B0B-7689C0C7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44CC0-1CF6-B76F-29AB-A415360F4371}"/>
              </a:ext>
            </a:extLst>
          </p:cNvPr>
          <p:cNvSpPr txBox="1"/>
          <p:nvPr/>
        </p:nvSpPr>
        <p:spPr>
          <a:xfrm>
            <a:off x="457200" y="1582146"/>
            <a:ext cx="383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Boucler dans le cadre de l’hypothèse vs boucler sur les présupposés</a:t>
            </a:r>
          </a:p>
        </p:txBody>
      </p:sp>
    </p:spTree>
    <p:extLst>
      <p:ext uri="{BB962C8B-B14F-4D97-AF65-F5344CB8AC3E}">
        <p14:creationId xmlns:p14="http://schemas.microsoft.com/office/powerpoint/2010/main" val="1442714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3AA6D-04A9-1995-DB9F-A6D14380E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1A0C-9D58-E30B-C827-1E939C773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Science de l’action: première boucle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894EFD-6320-FE0C-F7C4-DF4113FC5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FB8B-E46F-AE46-9E6A-2CE4D1DC4859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561F7C-53C2-EAC9-1EBE-5F51D1176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15</a:t>
            </a:fld>
            <a:endParaRPr lang="fr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835E8-46DC-7A6E-8840-C90D89B9C41B}"/>
              </a:ext>
            </a:extLst>
          </p:cNvPr>
          <p:cNvSpPr txBox="1"/>
          <p:nvPr/>
        </p:nvSpPr>
        <p:spPr>
          <a:xfrm>
            <a:off x="8153400" y="6079351"/>
            <a:ext cx="4038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i="1" dirty="0">
                <a:solidFill>
                  <a:srgbClr val="202122"/>
                </a:solidFill>
                <a:latin typeface="Arial" panose="020B0604020202020204" pitchFamily="34" charset="0"/>
              </a:rPr>
              <a:t>Argyris, Putnam &amp; </a:t>
            </a:r>
            <a:r>
              <a:rPr lang="fr-CA" sz="1200" i="1" dirty="0" err="1">
                <a:solidFill>
                  <a:srgbClr val="202122"/>
                </a:solidFill>
                <a:latin typeface="Arial" panose="020B0604020202020204" pitchFamily="34" charset="0"/>
              </a:rPr>
              <a:t>McLain</a:t>
            </a:r>
            <a:r>
              <a:rPr lang="fr-CA" sz="1200" i="1" dirty="0">
                <a:solidFill>
                  <a:srgbClr val="202122"/>
                </a:solidFill>
                <a:latin typeface="Arial" panose="020B0604020202020204" pitchFamily="34" charset="0"/>
              </a:rPr>
              <a:t> Smith, Action Science, 1985</a:t>
            </a:r>
            <a:endParaRPr lang="fr-CA" sz="1200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Content Placeholder 11" descr="A close-up of a paper&#10;&#10;AI-generated content may be incorrect.">
            <a:extLst>
              <a:ext uri="{FF2B5EF4-FFF2-40B4-BE49-F238E27FC236}">
                <a16:creationId xmlns:a16="http://schemas.microsoft.com/office/drawing/2014/main" id="{D6B53782-5C30-2CBF-1346-284A70CC824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1380903" y="1443646"/>
            <a:ext cx="9677232" cy="4497205"/>
          </a:xfr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CE43488-D769-692A-3330-744EC344B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668443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63A4C-C792-A284-B1CE-0AB0F5CCF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1E919-6425-90E3-927A-084FA2A0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Science de l’action: Deuxième boucle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5CC5F-713A-3759-A7E4-373981F28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BA05-D312-274E-B9A7-A08DA4E796F7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D0236-4216-454F-D5F3-E0C0172F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16</a:t>
            </a:fld>
            <a:endParaRPr lang="fr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6AD05-9665-61FE-BC81-3747B9508132}"/>
              </a:ext>
            </a:extLst>
          </p:cNvPr>
          <p:cNvSpPr txBox="1"/>
          <p:nvPr/>
        </p:nvSpPr>
        <p:spPr>
          <a:xfrm>
            <a:off x="8153400" y="6079351"/>
            <a:ext cx="4038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i="1" dirty="0">
                <a:solidFill>
                  <a:srgbClr val="202122"/>
                </a:solidFill>
                <a:latin typeface="Arial" panose="020B0604020202020204" pitchFamily="34" charset="0"/>
              </a:rPr>
              <a:t>Argyris, Putnam &amp; </a:t>
            </a:r>
            <a:r>
              <a:rPr lang="fr-CA" sz="1200" i="1" dirty="0" err="1">
                <a:solidFill>
                  <a:srgbClr val="202122"/>
                </a:solidFill>
                <a:latin typeface="Arial" panose="020B0604020202020204" pitchFamily="34" charset="0"/>
              </a:rPr>
              <a:t>McLain</a:t>
            </a:r>
            <a:r>
              <a:rPr lang="fr-CA" sz="1200" i="1" dirty="0">
                <a:solidFill>
                  <a:srgbClr val="202122"/>
                </a:solidFill>
                <a:latin typeface="Arial" panose="020B0604020202020204" pitchFamily="34" charset="0"/>
              </a:rPr>
              <a:t> Smith, Action Science, 1985</a:t>
            </a:r>
            <a:endParaRPr lang="fr-CA" sz="1200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Content Placeholder 9" descr="A diagram of a model of a learning system&#10;&#10;AI-generated content may be incorrect.">
            <a:extLst>
              <a:ext uri="{FF2B5EF4-FFF2-40B4-BE49-F238E27FC236}">
                <a16:creationId xmlns:a16="http://schemas.microsoft.com/office/drawing/2014/main" id="{C2ABA82D-188B-A025-17D2-4A89C3EAE8E3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48586" y="1030700"/>
            <a:ext cx="11089758" cy="4910152"/>
          </a:xfr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8C33C02-2AF6-1321-5FBD-5F5A5DD0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1258540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0E49-60C9-7EDF-D8A7-B31227FF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Triple boucle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893D0D-3306-2B89-B4E3-50CBA6B4F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737EC-B079-B940-B9FC-289923EB1F9D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27459-C4A3-FB23-CAAA-7CD52EDA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17</a:t>
            </a:fld>
            <a:endParaRPr lang="fr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03618-0242-FEFB-831B-19B3E69CB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687" y="1685713"/>
            <a:ext cx="7772400" cy="4163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4DDCBC-B003-0652-B397-0F5399B7A5BB}"/>
              </a:ext>
            </a:extLst>
          </p:cNvPr>
          <p:cNvSpPr txBox="1"/>
          <p:nvPr/>
        </p:nvSpPr>
        <p:spPr>
          <a:xfrm>
            <a:off x="1435396" y="6141650"/>
            <a:ext cx="10710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hlinkClick r:id="rId3"/>
              </a:rPr>
              <a:t>https://aodnetwork.ca/triple-loop-learning-moving-beyond-the-pale-of-the-institutional-limits</a:t>
            </a:r>
            <a:r>
              <a:rPr lang="fr-CA" sz="1200" dirty="0"/>
              <a:t>, d’après Flood &amp; </a:t>
            </a:r>
            <a:r>
              <a:rPr lang="fr-CA" sz="1200" dirty="0" err="1"/>
              <a:t>Romm</a:t>
            </a:r>
            <a:r>
              <a:rPr lang="fr-CA" sz="1200" dirty="0"/>
              <a:t>, d’après … Bateson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344618D-5A9E-8276-E225-858BB19F9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2161723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E2212-6C8E-30D1-4FE0-9A4804AB3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5267-7DC6-02C7-FE40-6948963E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Vue d’ensemble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26E90-68AB-3A9C-6740-BC764747A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10A-765D-6249-964C-B73E317C0617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BBD0B-697B-EFFD-B85C-1FFD153D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18</a:t>
            </a:fld>
            <a:endParaRPr lang="fr-CA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7030F5A-D2FA-0BF9-891D-7265D1EDB1BA}"/>
              </a:ext>
            </a:extLst>
          </p:cNvPr>
          <p:cNvSpPr/>
          <p:nvPr/>
        </p:nvSpPr>
        <p:spPr>
          <a:xfrm>
            <a:off x="1964195" y="3879767"/>
            <a:ext cx="1607733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Scénario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23D8EBE-2671-E470-2594-60DDFDE3087C}"/>
              </a:ext>
            </a:extLst>
          </p:cNvPr>
          <p:cNvSpPr/>
          <p:nvPr/>
        </p:nvSpPr>
        <p:spPr>
          <a:xfrm>
            <a:off x="4903746" y="3879767"/>
            <a:ext cx="1607733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 d’Action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D3936CE-E857-156E-837A-2A3A1608D330}"/>
              </a:ext>
            </a:extLst>
          </p:cNvPr>
          <p:cNvSpPr/>
          <p:nvPr/>
        </p:nvSpPr>
        <p:spPr>
          <a:xfrm>
            <a:off x="7843298" y="3879767"/>
            <a:ext cx="1607733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Attentes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D78255-E3A7-3D00-C6A5-61B007BCA282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3571928" y="4068888"/>
            <a:ext cx="1331818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0741E3-DB73-C7F7-CC0A-6B1C92D46E70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511480" y="4068888"/>
            <a:ext cx="1331818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Frame 33">
            <a:extLst>
              <a:ext uri="{FF2B5EF4-FFF2-40B4-BE49-F238E27FC236}">
                <a16:creationId xmlns:a16="http://schemas.microsoft.com/office/drawing/2014/main" id="{F760A441-52DC-6E7B-07AC-8C29CC52545B}"/>
              </a:ext>
            </a:extLst>
          </p:cNvPr>
          <p:cNvSpPr/>
          <p:nvPr/>
        </p:nvSpPr>
        <p:spPr>
          <a:xfrm>
            <a:off x="1582754" y="3621741"/>
            <a:ext cx="8306027" cy="919720"/>
          </a:xfrm>
          <a:prstGeom prst="fram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00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E05976-03C3-3D52-CFDA-3FA2A03E3DBD}"/>
              </a:ext>
            </a:extLst>
          </p:cNvPr>
          <p:cNvSpPr/>
          <p:nvPr/>
        </p:nvSpPr>
        <p:spPr>
          <a:xfrm>
            <a:off x="2287327" y="5375463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3CA502-6AC7-D9C8-9BFC-2DE7DFE90FBD}"/>
              </a:ext>
            </a:extLst>
          </p:cNvPr>
          <p:cNvCxnSpPr>
            <a:cxnSpLocks/>
            <a:stCxn id="6" idx="0"/>
            <a:endCxn id="19" idx="2"/>
          </p:cNvCxnSpPr>
          <p:nvPr/>
        </p:nvCxnSpPr>
        <p:spPr>
          <a:xfrm flipH="1" flipV="1">
            <a:off x="2768062" y="4258009"/>
            <a:ext cx="323132" cy="1117454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A5C1B2-AF65-8640-7853-8442A4B9A9FC}"/>
              </a:ext>
            </a:extLst>
          </p:cNvPr>
          <p:cNvSpPr txBox="1"/>
          <p:nvPr/>
        </p:nvSpPr>
        <p:spPr>
          <a:xfrm>
            <a:off x="1616308" y="4737719"/>
            <a:ext cx="165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Classification </a:t>
            </a:r>
            <a:br>
              <a:rPr lang="fr-CA" sz="1400" dirty="0"/>
            </a:br>
            <a:r>
              <a:rPr lang="fr-CA" sz="1400" dirty="0"/>
              <a:t>/ Interprétation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171249E-E202-06D3-4585-69F005C90408}"/>
              </a:ext>
            </a:extLst>
          </p:cNvPr>
          <p:cNvSpPr/>
          <p:nvPr/>
        </p:nvSpPr>
        <p:spPr>
          <a:xfrm>
            <a:off x="4894779" y="5413112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Mise en œuvre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BA678BC-0803-F910-5842-ACBD53D6A387}"/>
              </a:ext>
            </a:extLst>
          </p:cNvPr>
          <p:cNvSpPr/>
          <p:nvPr/>
        </p:nvSpPr>
        <p:spPr>
          <a:xfrm>
            <a:off x="7929455" y="5413112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Résultats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653A11-EFDF-851F-FCC1-05E627A48198}"/>
              </a:ext>
            </a:extLst>
          </p:cNvPr>
          <p:cNvCxnSpPr>
            <a:cxnSpLocks/>
            <a:stCxn id="20" idx="2"/>
            <a:endCxn id="12" idx="0"/>
          </p:cNvCxnSpPr>
          <p:nvPr/>
        </p:nvCxnSpPr>
        <p:spPr>
          <a:xfrm flipH="1">
            <a:off x="5698646" y="4258009"/>
            <a:ext cx="8968" cy="1155103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A5F5012-DBAD-FE2D-17ED-D540D84B2BCE}"/>
              </a:ext>
            </a:extLst>
          </p:cNvPr>
          <p:cNvCxnSpPr>
            <a:cxnSpLocks/>
            <a:stCxn id="21" idx="2"/>
            <a:endCxn id="13" idx="0"/>
          </p:cNvCxnSpPr>
          <p:nvPr/>
        </p:nvCxnSpPr>
        <p:spPr>
          <a:xfrm>
            <a:off x="8647165" y="4258009"/>
            <a:ext cx="86157" cy="1155103"/>
          </a:xfrm>
          <a:prstGeom prst="straightConnector1">
            <a:avLst/>
          </a:prstGeom>
          <a:ln w="6032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9B6375C-2705-1C47-7BC1-0E0C873A63E0}"/>
              </a:ext>
            </a:extLst>
          </p:cNvPr>
          <p:cNvSpPr txBox="1"/>
          <p:nvPr/>
        </p:nvSpPr>
        <p:spPr>
          <a:xfrm>
            <a:off x="5698645" y="4728175"/>
            <a:ext cx="101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Décision</a:t>
            </a:r>
          </a:p>
          <a:p>
            <a:r>
              <a:rPr lang="fr-CA" sz="1400" dirty="0"/>
              <a:t>informée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3C1746D-147D-3213-3426-67468A6CFC66}"/>
              </a:ext>
            </a:extLst>
          </p:cNvPr>
          <p:cNvSpPr txBox="1"/>
          <p:nvPr/>
        </p:nvSpPr>
        <p:spPr>
          <a:xfrm>
            <a:off x="8776448" y="4588454"/>
            <a:ext cx="1069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Suivi,</a:t>
            </a:r>
            <a:br>
              <a:rPr lang="fr-CA" sz="1400" dirty="0"/>
            </a:br>
            <a:r>
              <a:rPr lang="fr-CA" sz="1400" dirty="0"/>
              <a:t>détection</a:t>
            </a:r>
            <a:br>
              <a:rPr lang="fr-CA" sz="1400" dirty="0"/>
            </a:br>
            <a:r>
              <a:rPr lang="fr-CA" sz="1400" dirty="0"/>
              <a:t>d’écarts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D8D336D-326A-30BC-88B0-181DF1EAE32A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6502512" y="5602233"/>
            <a:ext cx="1426943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48D110D-5F2A-49C9-6DE2-89B4B4DF5539}"/>
              </a:ext>
            </a:extLst>
          </p:cNvPr>
          <p:cNvGrpSpPr/>
          <p:nvPr/>
        </p:nvGrpSpPr>
        <p:grpSpPr>
          <a:xfrm>
            <a:off x="2231346" y="1620102"/>
            <a:ext cx="6934598" cy="1452080"/>
            <a:chOff x="1886673" y="1215343"/>
            <a:chExt cx="8681013" cy="214721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5EA3DD-4A09-602D-68B2-6D4BF9261491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4171614" y="2289175"/>
              <a:ext cx="1162396" cy="0"/>
            </a:xfrm>
            <a:prstGeom prst="straightConnector1">
              <a:avLst/>
            </a:prstGeom>
            <a:ln w="6032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90E6F7F-0900-2FB6-7A40-4C5CFF1CC91C}"/>
                </a:ext>
              </a:extLst>
            </p:cNvPr>
            <p:cNvCxnSpPr>
              <a:cxnSpLocks/>
            </p:cNvCxnSpPr>
            <p:nvPr/>
          </p:nvCxnSpPr>
          <p:spPr>
            <a:xfrm>
              <a:off x="7013181" y="2289175"/>
              <a:ext cx="1390996" cy="0"/>
            </a:xfrm>
            <a:prstGeom prst="straightConnector1">
              <a:avLst/>
            </a:prstGeom>
            <a:ln w="6032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1078745-08AF-1B2F-3ED1-49148E7D8BD8}"/>
                </a:ext>
              </a:extLst>
            </p:cNvPr>
            <p:cNvSpPr/>
            <p:nvPr/>
          </p:nvSpPr>
          <p:spPr>
            <a:xfrm>
              <a:off x="2263843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1B4D833-D254-E640-9A1D-CFEAB98231C5}"/>
                </a:ext>
              </a:extLst>
            </p:cNvPr>
            <p:cNvSpPr/>
            <p:nvPr/>
          </p:nvSpPr>
          <p:spPr>
            <a:xfrm>
              <a:off x="5334010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70D0544-05B4-4821-2C45-271CA3B1DF7B}"/>
                </a:ext>
              </a:extLst>
            </p:cNvPr>
            <p:cNvSpPr/>
            <p:nvPr/>
          </p:nvSpPr>
          <p:spPr>
            <a:xfrm>
              <a:off x="8404177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CFB28AB-E47E-9B49-A607-B9F70BA3C11C}"/>
                </a:ext>
              </a:extLst>
            </p:cNvPr>
            <p:cNvSpPr/>
            <p:nvPr/>
          </p:nvSpPr>
          <p:spPr>
            <a:xfrm>
              <a:off x="2416243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8F0D611-086D-9365-5F89-DEE9575E0841}"/>
                </a:ext>
              </a:extLst>
            </p:cNvPr>
            <p:cNvSpPr/>
            <p:nvPr/>
          </p:nvSpPr>
          <p:spPr>
            <a:xfrm>
              <a:off x="2568643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B1779D7A-314B-6FE8-A4D0-DC6C439610B8}"/>
                </a:ext>
              </a:extLst>
            </p:cNvPr>
            <p:cNvSpPr/>
            <p:nvPr/>
          </p:nvSpPr>
          <p:spPr>
            <a:xfrm>
              <a:off x="5486410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B4C615E2-9490-E678-9546-E405C38E890E}"/>
                </a:ext>
              </a:extLst>
            </p:cNvPr>
            <p:cNvSpPr/>
            <p:nvPr/>
          </p:nvSpPr>
          <p:spPr>
            <a:xfrm>
              <a:off x="5638810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16B00C78-9037-B064-179C-7E7E12E9131A}"/>
                </a:ext>
              </a:extLst>
            </p:cNvPr>
            <p:cNvSpPr/>
            <p:nvPr/>
          </p:nvSpPr>
          <p:spPr>
            <a:xfrm>
              <a:off x="8556577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FABD4C6-41D4-3D76-1B24-C55F47F9A70C}"/>
                </a:ext>
              </a:extLst>
            </p:cNvPr>
            <p:cNvSpPr/>
            <p:nvPr/>
          </p:nvSpPr>
          <p:spPr>
            <a:xfrm>
              <a:off x="8708977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Conséquence</a:t>
              </a:r>
              <a:endPara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3EDE5B-71BE-8126-6B46-40ECF870AA3D}"/>
                </a:ext>
              </a:extLst>
            </p:cNvPr>
            <p:cNvSpPr txBox="1"/>
            <p:nvPr/>
          </p:nvSpPr>
          <p:spPr>
            <a:xfrm>
              <a:off x="5430016" y="1316231"/>
              <a:ext cx="1225616" cy="455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Historique</a:t>
              </a:r>
            </a:p>
          </p:txBody>
        </p:sp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CE0466DD-7E55-D588-1075-152178A867F6}"/>
                </a:ext>
              </a:extLst>
            </p:cNvPr>
            <p:cNvSpPr/>
            <p:nvPr/>
          </p:nvSpPr>
          <p:spPr>
            <a:xfrm>
              <a:off x="1886673" y="1215343"/>
              <a:ext cx="8681013" cy="2147216"/>
            </a:xfrm>
            <a:prstGeom prst="ca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400" dirty="0"/>
            </a:p>
          </p:txBody>
        </p:sp>
      </p:grpSp>
      <p:sp>
        <p:nvSpPr>
          <p:cNvPr id="32" name="Notched Right Arrow 31">
            <a:extLst>
              <a:ext uri="{FF2B5EF4-FFF2-40B4-BE49-F238E27FC236}">
                <a16:creationId xmlns:a16="http://schemas.microsoft.com/office/drawing/2014/main" id="{ADEFCCF7-6741-7B01-D7A3-DAB065077B7A}"/>
              </a:ext>
            </a:extLst>
          </p:cNvPr>
          <p:cNvSpPr/>
          <p:nvPr/>
        </p:nvSpPr>
        <p:spPr>
          <a:xfrm rot="5400000">
            <a:off x="5560919" y="3013868"/>
            <a:ext cx="349695" cy="699377"/>
          </a:xfrm>
          <a:prstGeom prst="notched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8A8AF72-4511-0E32-493C-54D89ED65016}"/>
              </a:ext>
            </a:extLst>
          </p:cNvPr>
          <p:cNvSpPr/>
          <p:nvPr/>
        </p:nvSpPr>
        <p:spPr>
          <a:xfrm>
            <a:off x="10551697" y="3879767"/>
            <a:ext cx="1030037" cy="335640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Critères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BCCC24F-8766-0BE2-B7B0-7BBFD45C30AE}"/>
              </a:ext>
            </a:extLst>
          </p:cNvPr>
          <p:cNvCxnSpPr>
            <a:cxnSpLocks/>
            <a:stCxn id="21" idx="3"/>
            <a:endCxn id="33" idx="3"/>
          </p:cNvCxnSpPr>
          <p:nvPr/>
        </p:nvCxnSpPr>
        <p:spPr>
          <a:xfrm flipV="1">
            <a:off x="9451031" y="4047587"/>
            <a:ext cx="1100666" cy="21301"/>
          </a:xfrm>
          <a:prstGeom prst="straightConnector1">
            <a:avLst/>
          </a:prstGeom>
          <a:ln w="6032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B4739CF-40D5-651B-DE2F-A6F94B1FD244}"/>
              </a:ext>
            </a:extLst>
          </p:cNvPr>
          <p:cNvSpPr/>
          <p:nvPr/>
        </p:nvSpPr>
        <p:spPr>
          <a:xfrm>
            <a:off x="10448918" y="2951022"/>
            <a:ext cx="1188411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Objectifs</a:t>
            </a:r>
            <a:endParaRPr lang="fr-CA" sz="140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FCADCE0-19FB-A732-B377-6D298384EDA5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11043123" y="3329264"/>
            <a:ext cx="1" cy="55050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Curved Right Arrow 50">
            <a:extLst>
              <a:ext uri="{FF2B5EF4-FFF2-40B4-BE49-F238E27FC236}">
                <a16:creationId xmlns:a16="http://schemas.microsoft.com/office/drawing/2014/main" id="{AB71E0A1-41F1-7CE6-5DCF-32E21CDA888D}"/>
              </a:ext>
            </a:extLst>
          </p:cNvPr>
          <p:cNvSpPr/>
          <p:nvPr/>
        </p:nvSpPr>
        <p:spPr>
          <a:xfrm>
            <a:off x="1020726" y="3879767"/>
            <a:ext cx="467832" cy="500847"/>
          </a:xfrm>
          <a:prstGeom prst="curvedRightArrow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52" name="Right Arrow Callout 51">
            <a:extLst>
              <a:ext uri="{FF2B5EF4-FFF2-40B4-BE49-F238E27FC236}">
                <a16:creationId xmlns:a16="http://schemas.microsoft.com/office/drawing/2014/main" id="{F85DEB3D-6252-2D0D-52F7-2A35B30F3F2F}"/>
              </a:ext>
            </a:extLst>
          </p:cNvPr>
          <p:cNvSpPr/>
          <p:nvPr/>
        </p:nvSpPr>
        <p:spPr>
          <a:xfrm>
            <a:off x="307280" y="5327118"/>
            <a:ext cx="1656915" cy="426587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Cueillette de données</a:t>
            </a:r>
          </a:p>
        </p:txBody>
      </p:sp>
      <p:sp>
        <p:nvSpPr>
          <p:cNvPr id="57" name="Bent Arrow 56">
            <a:extLst>
              <a:ext uri="{FF2B5EF4-FFF2-40B4-BE49-F238E27FC236}">
                <a16:creationId xmlns:a16="http://schemas.microsoft.com/office/drawing/2014/main" id="{553BF130-E721-6DA0-D3D8-AF6BF811062E}"/>
              </a:ext>
            </a:extLst>
          </p:cNvPr>
          <p:cNvSpPr/>
          <p:nvPr/>
        </p:nvSpPr>
        <p:spPr>
          <a:xfrm>
            <a:off x="1722474" y="2456121"/>
            <a:ext cx="382773" cy="1082283"/>
          </a:xfrm>
          <a:prstGeom prst="ben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BA9F1F-E413-B1DE-BD3B-DF7D7720748D}"/>
              </a:ext>
            </a:extLst>
          </p:cNvPr>
          <p:cNvSpPr txBox="1"/>
          <p:nvPr/>
        </p:nvSpPr>
        <p:spPr>
          <a:xfrm>
            <a:off x="773190" y="2204104"/>
            <a:ext cx="1254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Mémorisation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8A599F-F602-7C9F-481A-7C3193AA527B}"/>
              </a:ext>
            </a:extLst>
          </p:cNvPr>
          <p:cNvSpPr txBox="1"/>
          <p:nvPr/>
        </p:nvSpPr>
        <p:spPr>
          <a:xfrm>
            <a:off x="184540" y="3621741"/>
            <a:ext cx="1410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Théorisation (2)</a:t>
            </a:r>
          </a:p>
        </p:txBody>
      </p:sp>
      <p:sp>
        <p:nvSpPr>
          <p:cNvPr id="60" name="Curved Right Arrow 59">
            <a:extLst>
              <a:ext uri="{FF2B5EF4-FFF2-40B4-BE49-F238E27FC236}">
                <a16:creationId xmlns:a16="http://schemas.microsoft.com/office/drawing/2014/main" id="{03F5931B-637B-465A-2042-784E73211E6E}"/>
              </a:ext>
            </a:extLst>
          </p:cNvPr>
          <p:cNvSpPr/>
          <p:nvPr/>
        </p:nvSpPr>
        <p:spPr>
          <a:xfrm rot="16200000" flipH="1">
            <a:off x="10837298" y="2490827"/>
            <a:ext cx="306456" cy="500847"/>
          </a:xfrm>
          <a:prstGeom prst="curvedRightArrow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9B5104-4678-126B-871B-EFC67070A4E2}"/>
              </a:ext>
            </a:extLst>
          </p:cNvPr>
          <p:cNvSpPr txBox="1"/>
          <p:nvPr/>
        </p:nvSpPr>
        <p:spPr>
          <a:xfrm>
            <a:off x="10704325" y="2274483"/>
            <a:ext cx="836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Pivot (3)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D480D2-B7E0-BB3A-8188-61B90377A836}"/>
              </a:ext>
            </a:extLst>
          </p:cNvPr>
          <p:cNvSpPr txBox="1"/>
          <p:nvPr/>
        </p:nvSpPr>
        <p:spPr>
          <a:xfrm>
            <a:off x="6060821" y="3188709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Abstraction (2)</a:t>
            </a: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BC35C43F-29A0-30AA-E74C-8BAB7FBCE441}"/>
              </a:ext>
            </a:extLst>
          </p:cNvPr>
          <p:cNvSpPr/>
          <p:nvPr/>
        </p:nvSpPr>
        <p:spPr>
          <a:xfrm rot="16200000" flipV="1">
            <a:off x="5759029" y="3215942"/>
            <a:ext cx="306456" cy="5642127"/>
          </a:xfrm>
          <a:prstGeom prst="curvedRightArrow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195B34-089A-7E77-1648-A5D1EA27F78D}"/>
              </a:ext>
            </a:extLst>
          </p:cNvPr>
          <p:cNvSpPr txBox="1"/>
          <p:nvPr/>
        </p:nvSpPr>
        <p:spPr>
          <a:xfrm>
            <a:off x="4985160" y="5883777"/>
            <a:ext cx="1457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Réévaluation (1)</a:t>
            </a:r>
          </a:p>
        </p:txBody>
      </p:sp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C3A4802B-9731-F584-07F1-609646D8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107104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CC557-36F1-EB2A-6794-770B4615C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Idéal rationaliste vs Cognition limitée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6262E3-6741-D2EF-1B8A-26A7360B3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411C-9A61-304C-B519-DDDBCA0127B6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8C84F0-38A9-366F-351F-BC5E5F6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19</a:t>
            </a:fld>
            <a:endParaRPr lang="fr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EACBF-1ECB-0C95-1307-BFD222A13E3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2851669"/>
            <a:ext cx="10515600" cy="2982394"/>
          </a:xfrm>
        </p:spPr>
        <p:txBody>
          <a:bodyPr>
            <a:normAutofit lnSpcReduction="10000"/>
          </a:bodyPr>
          <a:lstStyle/>
          <a:p>
            <a:r>
              <a:rPr lang="fr-CA" dirty="0"/>
              <a:t>La situation est imparfaitement connue</a:t>
            </a:r>
          </a:p>
          <a:p>
            <a:pPr lvl="1"/>
            <a:r>
              <a:rPr lang="fr-CA" dirty="0"/>
              <a:t>Et toujours nouvelle!</a:t>
            </a:r>
          </a:p>
          <a:p>
            <a:r>
              <a:rPr lang="fr-CA" dirty="0"/>
              <a:t>Nous n’imaginons pas toutes les actions possibles</a:t>
            </a:r>
          </a:p>
          <a:p>
            <a:pPr lvl="1"/>
            <a:r>
              <a:rPr lang="fr-CA" dirty="0"/>
              <a:t>Et il y a plein de détails spécifiques qui manquent</a:t>
            </a:r>
          </a:p>
          <a:p>
            <a:pPr lvl="1"/>
            <a:r>
              <a:rPr lang="fr-CA" dirty="0"/>
              <a:t>Ni les probabilités exactes de chaque conséquence</a:t>
            </a:r>
          </a:p>
          <a:p>
            <a:r>
              <a:rPr lang="fr-CA" dirty="0"/>
              <a:t>Nous n’imaginons pas toutes les conséquences</a:t>
            </a:r>
          </a:p>
          <a:p>
            <a:pPr marL="0" indent="0">
              <a:buNone/>
            </a:pPr>
            <a:r>
              <a:rPr lang="fr-CA" dirty="0"/>
              <a:t>Problèmes de biais, de croissance exponentielle de l’information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91BA420-93E7-C73B-7B43-DD3050C13F4D}"/>
              </a:ext>
            </a:extLst>
          </p:cNvPr>
          <p:cNvSpPr/>
          <p:nvPr/>
        </p:nvSpPr>
        <p:spPr>
          <a:xfrm>
            <a:off x="2111443" y="1779328"/>
            <a:ext cx="1679171" cy="714894"/>
          </a:xfrm>
          <a:custGeom>
            <a:avLst/>
            <a:gdLst>
              <a:gd name="connsiteX0" fmla="*/ 0 w 1679171"/>
              <a:gd name="connsiteY0" fmla="*/ 119151 h 714894"/>
              <a:gd name="connsiteX1" fmla="*/ 119151 w 1679171"/>
              <a:gd name="connsiteY1" fmla="*/ 0 h 714894"/>
              <a:gd name="connsiteX2" fmla="*/ 613849 w 1679171"/>
              <a:gd name="connsiteY2" fmla="*/ 0 h 714894"/>
              <a:gd name="connsiteX3" fmla="*/ 1094139 w 1679171"/>
              <a:gd name="connsiteY3" fmla="*/ 0 h 714894"/>
              <a:gd name="connsiteX4" fmla="*/ 1560020 w 1679171"/>
              <a:gd name="connsiteY4" fmla="*/ 0 h 714894"/>
              <a:gd name="connsiteX5" fmla="*/ 1679171 w 1679171"/>
              <a:gd name="connsiteY5" fmla="*/ 119151 h 714894"/>
              <a:gd name="connsiteX6" fmla="*/ 1679171 w 1679171"/>
              <a:gd name="connsiteY6" fmla="*/ 595743 h 714894"/>
              <a:gd name="connsiteX7" fmla="*/ 1560020 w 1679171"/>
              <a:gd name="connsiteY7" fmla="*/ 714894 h 714894"/>
              <a:gd name="connsiteX8" fmla="*/ 1065322 w 1679171"/>
              <a:gd name="connsiteY8" fmla="*/ 714894 h 714894"/>
              <a:gd name="connsiteX9" fmla="*/ 628258 w 1679171"/>
              <a:gd name="connsiteY9" fmla="*/ 714894 h 714894"/>
              <a:gd name="connsiteX10" fmla="*/ 119151 w 1679171"/>
              <a:gd name="connsiteY10" fmla="*/ 714894 h 714894"/>
              <a:gd name="connsiteX11" fmla="*/ 0 w 1679171"/>
              <a:gd name="connsiteY11" fmla="*/ 595743 h 714894"/>
              <a:gd name="connsiteX12" fmla="*/ 0 w 1679171"/>
              <a:gd name="connsiteY12" fmla="*/ 119151 h 71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9171" h="714894" fill="none" extrusionOk="0">
                <a:moveTo>
                  <a:pt x="0" y="119151"/>
                </a:moveTo>
                <a:cubicBezTo>
                  <a:pt x="-2424" y="53744"/>
                  <a:pt x="48275" y="-3499"/>
                  <a:pt x="119151" y="0"/>
                </a:cubicBezTo>
                <a:cubicBezTo>
                  <a:pt x="241946" y="-39190"/>
                  <a:pt x="496956" y="5534"/>
                  <a:pt x="613849" y="0"/>
                </a:cubicBezTo>
                <a:cubicBezTo>
                  <a:pt x="730742" y="-5534"/>
                  <a:pt x="944466" y="54823"/>
                  <a:pt x="1094139" y="0"/>
                </a:cubicBezTo>
                <a:cubicBezTo>
                  <a:pt x="1243812" y="-54823"/>
                  <a:pt x="1440877" y="53439"/>
                  <a:pt x="1560020" y="0"/>
                </a:cubicBezTo>
                <a:cubicBezTo>
                  <a:pt x="1608536" y="712"/>
                  <a:pt x="1686172" y="40726"/>
                  <a:pt x="1679171" y="119151"/>
                </a:cubicBezTo>
                <a:cubicBezTo>
                  <a:pt x="1695439" y="352054"/>
                  <a:pt x="1678753" y="450565"/>
                  <a:pt x="1679171" y="595743"/>
                </a:cubicBezTo>
                <a:cubicBezTo>
                  <a:pt x="1686399" y="675860"/>
                  <a:pt x="1622709" y="716537"/>
                  <a:pt x="1560020" y="714894"/>
                </a:cubicBezTo>
                <a:cubicBezTo>
                  <a:pt x="1333470" y="753503"/>
                  <a:pt x="1245290" y="663323"/>
                  <a:pt x="1065322" y="714894"/>
                </a:cubicBezTo>
                <a:cubicBezTo>
                  <a:pt x="885354" y="766465"/>
                  <a:pt x="725643" y="713043"/>
                  <a:pt x="628258" y="714894"/>
                </a:cubicBezTo>
                <a:cubicBezTo>
                  <a:pt x="530873" y="716745"/>
                  <a:pt x="278083" y="707787"/>
                  <a:pt x="119151" y="714894"/>
                </a:cubicBezTo>
                <a:cubicBezTo>
                  <a:pt x="68156" y="720077"/>
                  <a:pt x="766" y="664129"/>
                  <a:pt x="0" y="595743"/>
                </a:cubicBezTo>
                <a:cubicBezTo>
                  <a:pt x="-38171" y="431035"/>
                  <a:pt x="35118" y="216268"/>
                  <a:pt x="0" y="119151"/>
                </a:cubicBezTo>
                <a:close/>
              </a:path>
              <a:path w="1679171" h="714894" stroke="0" extrusionOk="0">
                <a:moveTo>
                  <a:pt x="0" y="119151"/>
                </a:moveTo>
                <a:cubicBezTo>
                  <a:pt x="-2197" y="51991"/>
                  <a:pt x="49861" y="1308"/>
                  <a:pt x="119151" y="0"/>
                </a:cubicBezTo>
                <a:cubicBezTo>
                  <a:pt x="225333" y="-34716"/>
                  <a:pt x="386060" y="10214"/>
                  <a:pt x="628258" y="0"/>
                </a:cubicBezTo>
                <a:cubicBezTo>
                  <a:pt x="870456" y="-10214"/>
                  <a:pt x="922483" y="46498"/>
                  <a:pt x="1094139" y="0"/>
                </a:cubicBezTo>
                <a:cubicBezTo>
                  <a:pt x="1265795" y="-46498"/>
                  <a:pt x="1394730" y="31244"/>
                  <a:pt x="1560020" y="0"/>
                </a:cubicBezTo>
                <a:cubicBezTo>
                  <a:pt x="1620008" y="-18735"/>
                  <a:pt x="1679894" y="50670"/>
                  <a:pt x="1679171" y="119151"/>
                </a:cubicBezTo>
                <a:cubicBezTo>
                  <a:pt x="1718621" y="311433"/>
                  <a:pt x="1659326" y="441301"/>
                  <a:pt x="1679171" y="595743"/>
                </a:cubicBezTo>
                <a:cubicBezTo>
                  <a:pt x="1678376" y="653964"/>
                  <a:pt x="1621949" y="720281"/>
                  <a:pt x="1560020" y="714894"/>
                </a:cubicBezTo>
                <a:cubicBezTo>
                  <a:pt x="1418934" y="745550"/>
                  <a:pt x="1202368" y="684080"/>
                  <a:pt x="1108548" y="714894"/>
                </a:cubicBezTo>
                <a:cubicBezTo>
                  <a:pt x="1014728" y="745708"/>
                  <a:pt x="847822" y="682958"/>
                  <a:pt x="628258" y="714894"/>
                </a:cubicBezTo>
                <a:cubicBezTo>
                  <a:pt x="408694" y="746830"/>
                  <a:pt x="277889" y="709292"/>
                  <a:pt x="119151" y="714894"/>
                </a:cubicBezTo>
                <a:cubicBezTo>
                  <a:pt x="63474" y="704886"/>
                  <a:pt x="11008" y="654450"/>
                  <a:pt x="0" y="595743"/>
                </a:cubicBezTo>
                <a:cubicBezTo>
                  <a:pt x="-2607" y="373311"/>
                  <a:pt x="38549" y="234227"/>
                  <a:pt x="0" y="119151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011D339-394C-8CE5-CF69-9AA580B6F435}"/>
              </a:ext>
            </a:extLst>
          </p:cNvPr>
          <p:cNvSpPr/>
          <p:nvPr/>
        </p:nvSpPr>
        <p:spPr>
          <a:xfrm>
            <a:off x="5181610" y="1779328"/>
            <a:ext cx="1679171" cy="714894"/>
          </a:xfrm>
          <a:custGeom>
            <a:avLst/>
            <a:gdLst>
              <a:gd name="connsiteX0" fmla="*/ 0 w 1679171"/>
              <a:gd name="connsiteY0" fmla="*/ 119151 h 714894"/>
              <a:gd name="connsiteX1" fmla="*/ 119151 w 1679171"/>
              <a:gd name="connsiteY1" fmla="*/ 0 h 714894"/>
              <a:gd name="connsiteX2" fmla="*/ 613849 w 1679171"/>
              <a:gd name="connsiteY2" fmla="*/ 0 h 714894"/>
              <a:gd name="connsiteX3" fmla="*/ 1094139 w 1679171"/>
              <a:gd name="connsiteY3" fmla="*/ 0 h 714894"/>
              <a:gd name="connsiteX4" fmla="*/ 1560020 w 1679171"/>
              <a:gd name="connsiteY4" fmla="*/ 0 h 714894"/>
              <a:gd name="connsiteX5" fmla="*/ 1679171 w 1679171"/>
              <a:gd name="connsiteY5" fmla="*/ 119151 h 714894"/>
              <a:gd name="connsiteX6" fmla="*/ 1679171 w 1679171"/>
              <a:gd name="connsiteY6" fmla="*/ 595743 h 714894"/>
              <a:gd name="connsiteX7" fmla="*/ 1560020 w 1679171"/>
              <a:gd name="connsiteY7" fmla="*/ 714894 h 714894"/>
              <a:gd name="connsiteX8" fmla="*/ 1065322 w 1679171"/>
              <a:gd name="connsiteY8" fmla="*/ 714894 h 714894"/>
              <a:gd name="connsiteX9" fmla="*/ 628258 w 1679171"/>
              <a:gd name="connsiteY9" fmla="*/ 714894 h 714894"/>
              <a:gd name="connsiteX10" fmla="*/ 119151 w 1679171"/>
              <a:gd name="connsiteY10" fmla="*/ 714894 h 714894"/>
              <a:gd name="connsiteX11" fmla="*/ 0 w 1679171"/>
              <a:gd name="connsiteY11" fmla="*/ 595743 h 714894"/>
              <a:gd name="connsiteX12" fmla="*/ 0 w 1679171"/>
              <a:gd name="connsiteY12" fmla="*/ 119151 h 71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9171" h="714894" fill="none" extrusionOk="0">
                <a:moveTo>
                  <a:pt x="0" y="119151"/>
                </a:moveTo>
                <a:cubicBezTo>
                  <a:pt x="-2424" y="53744"/>
                  <a:pt x="48275" y="-3499"/>
                  <a:pt x="119151" y="0"/>
                </a:cubicBezTo>
                <a:cubicBezTo>
                  <a:pt x="241946" y="-39190"/>
                  <a:pt x="496956" y="5534"/>
                  <a:pt x="613849" y="0"/>
                </a:cubicBezTo>
                <a:cubicBezTo>
                  <a:pt x="730742" y="-5534"/>
                  <a:pt x="944466" y="54823"/>
                  <a:pt x="1094139" y="0"/>
                </a:cubicBezTo>
                <a:cubicBezTo>
                  <a:pt x="1243812" y="-54823"/>
                  <a:pt x="1440877" y="53439"/>
                  <a:pt x="1560020" y="0"/>
                </a:cubicBezTo>
                <a:cubicBezTo>
                  <a:pt x="1608536" y="712"/>
                  <a:pt x="1686172" y="40726"/>
                  <a:pt x="1679171" y="119151"/>
                </a:cubicBezTo>
                <a:cubicBezTo>
                  <a:pt x="1695439" y="352054"/>
                  <a:pt x="1678753" y="450565"/>
                  <a:pt x="1679171" y="595743"/>
                </a:cubicBezTo>
                <a:cubicBezTo>
                  <a:pt x="1686399" y="675860"/>
                  <a:pt x="1622709" y="716537"/>
                  <a:pt x="1560020" y="714894"/>
                </a:cubicBezTo>
                <a:cubicBezTo>
                  <a:pt x="1333470" y="753503"/>
                  <a:pt x="1245290" y="663323"/>
                  <a:pt x="1065322" y="714894"/>
                </a:cubicBezTo>
                <a:cubicBezTo>
                  <a:pt x="885354" y="766465"/>
                  <a:pt x="725643" y="713043"/>
                  <a:pt x="628258" y="714894"/>
                </a:cubicBezTo>
                <a:cubicBezTo>
                  <a:pt x="530873" y="716745"/>
                  <a:pt x="278083" y="707787"/>
                  <a:pt x="119151" y="714894"/>
                </a:cubicBezTo>
                <a:cubicBezTo>
                  <a:pt x="68156" y="720077"/>
                  <a:pt x="766" y="664129"/>
                  <a:pt x="0" y="595743"/>
                </a:cubicBezTo>
                <a:cubicBezTo>
                  <a:pt x="-38171" y="431035"/>
                  <a:pt x="35118" y="216268"/>
                  <a:pt x="0" y="119151"/>
                </a:cubicBezTo>
                <a:close/>
              </a:path>
              <a:path w="1679171" h="714894" stroke="0" extrusionOk="0">
                <a:moveTo>
                  <a:pt x="0" y="119151"/>
                </a:moveTo>
                <a:cubicBezTo>
                  <a:pt x="-2197" y="51991"/>
                  <a:pt x="49861" y="1308"/>
                  <a:pt x="119151" y="0"/>
                </a:cubicBezTo>
                <a:cubicBezTo>
                  <a:pt x="225333" y="-34716"/>
                  <a:pt x="386060" y="10214"/>
                  <a:pt x="628258" y="0"/>
                </a:cubicBezTo>
                <a:cubicBezTo>
                  <a:pt x="870456" y="-10214"/>
                  <a:pt x="922483" y="46498"/>
                  <a:pt x="1094139" y="0"/>
                </a:cubicBezTo>
                <a:cubicBezTo>
                  <a:pt x="1265795" y="-46498"/>
                  <a:pt x="1394730" y="31244"/>
                  <a:pt x="1560020" y="0"/>
                </a:cubicBezTo>
                <a:cubicBezTo>
                  <a:pt x="1620008" y="-18735"/>
                  <a:pt x="1679894" y="50670"/>
                  <a:pt x="1679171" y="119151"/>
                </a:cubicBezTo>
                <a:cubicBezTo>
                  <a:pt x="1718621" y="311433"/>
                  <a:pt x="1659326" y="441301"/>
                  <a:pt x="1679171" y="595743"/>
                </a:cubicBezTo>
                <a:cubicBezTo>
                  <a:pt x="1678376" y="653964"/>
                  <a:pt x="1621949" y="720281"/>
                  <a:pt x="1560020" y="714894"/>
                </a:cubicBezTo>
                <a:cubicBezTo>
                  <a:pt x="1418934" y="745550"/>
                  <a:pt x="1202368" y="684080"/>
                  <a:pt x="1108548" y="714894"/>
                </a:cubicBezTo>
                <a:cubicBezTo>
                  <a:pt x="1014728" y="745708"/>
                  <a:pt x="847822" y="682958"/>
                  <a:pt x="628258" y="714894"/>
                </a:cubicBezTo>
                <a:cubicBezTo>
                  <a:pt x="408694" y="746830"/>
                  <a:pt x="277889" y="709292"/>
                  <a:pt x="119151" y="714894"/>
                </a:cubicBezTo>
                <a:cubicBezTo>
                  <a:pt x="63474" y="704886"/>
                  <a:pt x="11008" y="654450"/>
                  <a:pt x="0" y="595743"/>
                </a:cubicBezTo>
                <a:cubicBezTo>
                  <a:pt x="-2607" y="373311"/>
                  <a:pt x="38549" y="234227"/>
                  <a:pt x="0" y="119151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6DA1B8C-66E0-A69E-1951-B209EFC07251}"/>
              </a:ext>
            </a:extLst>
          </p:cNvPr>
          <p:cNvSpPr/>
          <p:nvPr/>
        </p:nvSpPr>
        <p:spPr>
          <a:xfrm>
            <a:off x="8251777" y="1779328"/>
            <a:ext cx="1679171" cy="714894"/>
          </a:xfrm>
          <a:custGeom>
            <a:avLst/>
            <a:gdLst>
              <a:gd name="connsiteX0" fmla="*/ 0 w 1679171"/>
              <a:gd name="connsiteY0" fmla="*/ 119151 h 714894"/>
              <a:gd name="connsiteX1" fmla="*/ 119151 w 1679171"/>
              <a:gd name="connsiteY1" fmla="*/ 0 h 714894"/>
              <a:gd name="connsiteX2" fmla="*/ 628258 w 1679171"/>
              <a:gd name="connsiteY2" fmla="*/ 0 h 714894"/>
              <a:gd name="connsiteX3" fmla="*/ 1079730 w 1679171"/>
              <a:gd name="connsiteY3" fmla="*/ 0 h 714894"/>
              <a:gd name="connsiteX4" fmla="*/ 1560020 w 1679171"/>
              <a:gd name="connsiteY4" fmla="*/ 0 h 714894"/>
              <a:gd name="connsiteX5" fmla="*/ 1679171 w 1679171"/>
              <a:gd name="connsiteY5" fmla="*/ 119151 h 714894"/>
              <a:gd name="connsiteX6" fmla="*/ 1679171 w 1679171"/>
              <a:gd name="connsiteY6" fmla="*/ 595743 h 714894"/>
              <a:gd name="connsiteX7" fmla="*/ 1560020 w 1679171"/>
              <a:gd name="connsiteY7" fmla="*/ 714894 h 714894"/>
              <a:gd name="connsiteX8" fmla="*/ 1122956 w 1679171"/>
              <a:gd name="connsiteY8" fmla="*/ 714894 h 714894"/>
              <a:gd name="connsiteX9" fmla="*/ 671484 w 1679171"/>
              <a:gd name="connsiteY9" fmla="*/ 714894 h 714894"/>
              <a:gd name="connsiteX10" fmla="*/ 119151 w 1679171"/>
              <a:gd name="connsiteY10" fmla="*/ 714894 h 714894"/>
              <a:gd name="connsiteX11" fmla="*/ 0 w 1679171"/>
              <a:gd name="connsiteY11" fmla="*/ 595743 h 714894"/>
              <a:gd name="connsiteX12" fmla="*/ 0 w 1679171"/>
              <a:gd name="connsiteY12" fmla="*/ 119151 h 71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9171" h="714894" fill="none" extrusionOk="0">
                <a:moveTo>
                  <a:pt x="0" y="119151"/>
                </a:moveTo>
                <a:cubicBezTo>
                  <a:pt x="9666" y="51100"/>
                  <a:pt x="60061" y="-13452"/>
                  <a:pt x="119151" y="0"/>
                </a:cubicBezTo>
                <a:cubicBezTo>
                  <a:pt x="310144" y="-287"/>
                  <a:pt x="395678" y="34327"/>
                  <a:pt x="628258" y="0"/>
                </a:cubicBezTo>
                <a:cubicBezTo>
                  <a:pt x="860838" y="-34327"/>
                  <a:pt x="856777" y="23007"/>
                  <a:pt x="1079730" y="0"/>
                </a:cubicBezTo>
                <a:cubicBezTo>
                  <a:pt x="1302683" y="-23007"/>
                  <a:pt x="1341656" y="42502"/>
                  <a:pt x="1560020" y="0"/>
                </a:cubicBezTo>
                <a:cubicBezTo>
                  <a:pt x="1624417" y="1172"/>
                  <a:pt x="1670441" y="42840"/>
                  <a:pt x="1679171" y="119151"/>
                </a:cubicBezTo>
                <a:cubicBezTo>
                  <a:pt x="1725318" y="292855"/>
                  <a:pt x="1628541" y="420829"/>
                  <a:pt x="1679171" y="595743"/>
                </a:cubicBezTo>
                <a:cubicBezTo>
                  <a:pt x="1679544" y="677010"/>
                  <a:pt x="1619274" y="704826"/>
                  <a:pt x="1560020" y="714894"/>
                </a:cubicBezTo>
                <a:cubicBezTo>
                  <a:pt x="1466474" y="752748"/>
                  <a:pt x="1228496" y="683745"/>
                  <a:pt x="1122956" y="714894"/>
                </a:cubicBezTo>
                <a:cubicBezTo>
                  <a:pt x="1017416" y="746043"/>
                  <a:pt x="813332" y="700761"/>
                  <a:pt x="671484" y="714894"/>
                </a:cubicBezTo>
                <a:cubicBezTo>
                  <a:pt x="529636" y="729027"/>
                  <a:pt x="318238" y="706030"/>
                  <a:pt x="119151" y="714894"/>
                </a:cubicBezTo>
                <a:cubicBezTo>
                  <a:pt x="47222" y="702074"/>
                  <a:pt x="-9099" y="660619"/>
                  <a:pt x="0" y="595743"/>
                </a:cubicBezTo>
                <a:cubicBezTo>
                  <a:pt x="-35094" y="436791"/>
                  <a:pt x="38071" y="337368"/>
                  <a:pt x="0" y="119151"/>
                </a:cubicBezTo>
                <a:close/>
              </a:path>
              <a:path w="1679171" h="714894" stroke="0" extrusionOk="0">
                <a:moveTo>
                  <a:pt x="0" y="119151"/>
                </a:moveTo>
                <a:cubicBezTo>
                  <a:pt x="6118" y="47992"/>
                  <a:pt x="49298" y="-1023"/>
                  <a:pt x="119151" y="0"/>
                </a:cubicBezTo>
                <a:cubicBezTo>
                  <a:pt x="226083" y="-42988"/>
                  <a:pt x="361291" y="29041"/>
                  <a:pt x="556215" y="0"/>
                </a:cubicBezTo>
                <a:cubicBezTo>
                  <a:pt x="751139" y="-29041"/>
                  <a:pt x="898102" y="47826"/>
                  <a:pt x="993278" y="0"/>
                </a:cubicBezTo>
                <a:cubicBezTo>
                  <a:pt x="1088454" y="-47826"/>
                  <a:pt x="1423811" y="45117"/>
                  <a:pt x="1560020" y="0"/>
                </a:cubicBezTo>
                <a:cubicBezTo>
                  <a:pt x="1628713" y="18190"/>
                  <a:pt x="1677564" y="44021"/>
                  <a:pt x="1679171" y="119151"/>
                </a:cubicBezTo>
                <a:cubicBezTo>
                  <a:pt x="1709973" y="321249"/>
                  <a:pt x="1634054" y="489542"/>
                  <a:pt x="1679171" y="595743"/>
                </a:cubicBezTo>
                <a:cubicBezTo>
                  <a:pt x="1696449" y="665347"/>
                  <a:pt x="1618945" y="718927"/>
                  <a:pt x="1560020" y="714894"/>
                </a:cubicBezTo>
                <a:cubicBezTo>
                  <a:pt x="1406411" y="743246"/>
                  <a:pt x="1278968" y="677637"/>
                  <a:pt x="1108548" y="714894"/>
                </a:cubicBezTo>
                <a:cubicBezTo>
                  <a:pt x="938128" y="752151"/>
                  <a:pt x="749303" y="695914"/>
                  <a:pt x="657075" y="714894"/>
                </a:cubicBezTo>
                <a:cubicBezTo>
                  <a:pt x="564847" y="733874"/>
                  <a:pt x="233302" y="671440"/>
                  <a:pt x="119151" y="714894"/>
                </a:cubicBezTo>
                <a:cubicBezTo>
                  <a:pt x="66814" y="708271"/>
                  <a:pt x="4685" y="643866"/>
                  <a:pt x="0" y="595743"/>
                </a:cubicBezTo>
                <a:cubicBezTo>
                  <a:pt x="-25908" y="376029"/>
                  <a:pt x="2593" y="239349"/>
                  <a:pt x="0" y="119151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8250569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Objectif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202867-91F5-150E-1B64-365240897579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3790614" y="2136775"/>
            <a:ext cx="1390996" cy="0"/>
          </a:xfrm>
          <a:prstGeom prst="straightConnector1">
            <a:avLst/>
          </a:prstGeom>
          <a:ln w="603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F56598-E33D-89B5-1B29-3260A0188875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860781" y="2136775"/>
            <a:ext cx="1390996" cy="0"/>
          </a:xfrm>
          <a:prstGeom prst="straightConnector1">
            <a:avLst/>
          </a:prstGeom>
          <a:ln w="603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F057614-77BD-E503-0226-3EC5DF8B8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158583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DB88-891A-74C1-2626-AD205EBC6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Décider dans la complexité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7EC97-BA7F-9BEF-2235-1F46A846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DE7C-7320-AF44-BF47-E41B05EF04D1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BAD5F-92D8-A852-843A-2041A7B1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EFF9A-A91F-53A0-D641-A32A9063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2</a:t>
            </a:fld>
            <a:endParaRPr lang="fr-CA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D648F8-41DD-05BB-B01F-CF16D88F62E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fr-CA" noProof="0" dirty="0"/>
              <a:t>Pour tout problème complexe, il y a une décision qui est claire, simple et fausse. </a:t>
            </a:r>
            <a:br>
              <a:rPr lang="fr-CA" noProof="0" dirty="0"/>
            </a:br>
            <a:r>
              <a:rPr lang="fr-CA" noProof="0" dirty="0"/>
              <a:t>				H. Mencken</a:t>
            </a:r>
          </a:p>
          <a:p>
            <a:endParaRPr lang="fr-CA" noProof="0" dirty="0"/>
          </a:p>
          <a:p>
            <a:r>
              <a:rPr lang="fr-CA" noProof="0" dirty="0"/>
              <a:t>Prémisses: </a:t>
            </a:r>
          </a:p>
          <a:p>
            <a:pPr lvl="1"/>
            <a:r>
              <a:rPr lang="fr-CA" noProof="0" dirty="0"/>
              <a:t>Le monde est complexe, et d’autant plus que nous le comprenons mieux</a:t>
            </a:r>
          </a:p>
          <a:p>
            <a:pPr lvl="1"/>
            <a:r>
              <a:rPr lang="fr-CA" noProof="0" dirty="0"/>
              <a:t>L’accumulation de l’information dépasse la capacité d’un seul cerveau</a:t>
            </a:r>
          </a:p>
          <a:p>
            <a:pPr lvl="1"/>
            <a:r>
              <a:rPr lang="fr-CA" noProof="0" dirty="0"/>
              <a:t>Comment dépasser cette limite?</a:t>
            </a:r>
          </a:p>
          <a:p>
            <a:pPr marL="457200" lvl="1" indent="0">
              <a:buNone/>
            </a:pPr>
            <a:endParaRPr lang="fr-CA" noProof="0" dirty="0"/>
          </a:p>
          <a:p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4121911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83E348-6336-732F-9407-770709808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73FC-707A-5A4E-A5C4-7877E35EE9CA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9549C-63D2-F54C-F9A6-776F10F4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20</a:t>
            </a:fld>
            <a:endParaRPr lang="fr-CA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1FD39D4-92C1-2F84-C611-70351C88B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9800" y="324793"/>
            <a:ext cx="7772400" cy="621411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3581A3-F344-2362-F551-B0641AD4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/>
              <a:t>Décider avec des intelligences</a:t>
            </a:r>
          </a:p>
        </p:txBody>
      </p:sp>
    </p:spTree>
    <p:extLst>
      <p:ext uri="{BB962C8B-B14F-4D97-AF65-F5344CB8AC3E}">
        <p14:creationId xmlns:p14="http://schemas.microsoft.com/office/powerpoint/2010/main" val="2601811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20B6DBC6-4256-7ACF-26F8-D77D65B5BC1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163055" y="1174587"/>
            <a:ext cx="5773219" cy="56834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98F078-689D-F1DC-E8CE-7F269D56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Limites de la rationalité: </a:t>
            </a:r>
            <a:r>
              <a:rPr lang="fr-CA" dirty="0" err="1"/>
              <a:t>Cynefin</a:t>
            </a:r>
            <a:endParaRPr lang="fr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FCB00-894E-0A97-D7B4-7AF9BBFC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1787-FF9E-A440-B796-F400A1F55C72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D16947-C811-7C5F-1953-E267B2CE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C202A-58BA-9690-54A2-C7D0F8F1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1522DD6-BC7D-5A22-ACD9-DBD80B882500}"/>
              </a:ext>
            </a:extLst>
          </p:cNvPr>
          <p:cNvSpPr txBox="1">
            <a:spLocks/>
          </p:cNvSpPr>
          <p:nvPr/>
        </p:nvSpPr>
        <p:spPr>
          <a:xfrm>
            <a:off x="990599" y="2289175"/>
            <a:ext cx="2435353" cy="3697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9560D73-5816-B995-C45C-3C150D4C9ECE}"/>
              </a:ext>
            </a:extLst>
          </p:cNvPr>
          <p:cNvSpPr txBox="1">
            <a:spLocks/>
          </p:cNvSpPr>
          <p:nvPr/>
        </p:nvSpPr>
        <p:spPr>
          <a:xfrm>
            <a:off x="4410456" y="1580355"/>
            <a:ext cx="7403592" cy="440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0121D3-282B-7A3F-A0CF-15CB2ACC2316}"/>
              </a:ext>
            </a:extLst>
          </p:cNvPr>
          <p:cNvSpPr txBox="1"/>
          <p:nvPr/>
        </p:nvSpPr>
        <p:spPr>
          <a:xfrm>
            <a:off x="804672" y="5986462"/>
            <a:ext cx="5701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hlinkClick r:id="rId3"/>
              </a:rPr>
              <a:t>https://cynefin.io/wiki/Cynefin</a:t>
            </a:r>
            <a:r>
              <a:rPr lang="fr-CA" dirty="0"/>
              <a:t> ® by Dave Snowden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D25D4C7-627C-2DD5-BB27-E4F55DBFFDCE}"/>
              </a:ext>
            </a:extLst>
          </p:cNvPr>
          <p:cNvSpPr txBox="1">
            <a:spLocks/>
          </p:cNvSpPr>
          <p:nvPr/>
        </p:nvSpPr>
        <p:spPr>
          <a:xfrm>
            <a:off x="377952" y="1375059"/>
            <a:ext cx="6297168" cy="4351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Le plan rationaliste présuppose un régime dynamique stable</a:t>
            </a:r>
          </a:p>
          <a:p>
            <a:r>
              <a:rPr lang="fr-CA" dirty="0"/>
              <a:t>Clair: appliquer le plan (B1)</a:t>
            </a:r>
          </a:p>
          <a:p>
            <a:r>
              <a:rPr lang="fr-CA" dirty="0"/>
              <a:t>Compliqué: Théoriser (B2)</a:t>
            </a:r>
          </a:p>
          <a:p>
            <a:pPr lvl="1"/>
            <a:r>
              <a:rPr lang="fr-CA" dirty="0"/>
              <a:t>Coûts de théorisation!</a:t>
            </a:r>
          </a:p>
          <a:p>
            <a:r>
              <a:rPr lang="fr-CA" dirty="0"/>
              <a:t>Complexe: Émergence, Adaptation (B2 rapide, vers B3)</a:t>
            </a:r>
          </a:p>
          <a:p>
            <a:r>
              <a:rPr lang="fr-CA" dirty="0"/>
              <a:t>Chaos: Naviguer à vue</a:t>
            </a:r>
          </a:p>
          <a:p>
            <a:r>
              <a:rPr lang="fr-CA" dirty="0"/>
              <a:t>Confusion: Expérimentations</a:t>
            </a:r>
          </a:p>
          <a:p>
            <a:r>
              <a:rPr lang="fr-CA" dirty="0"/>
              <a:t>Aporie: repenser (B3)</a:t>
            </a:r>
          </a:p>
        </p:txBody>
      </p:sp>
    </p:spTree>
    <p:extLst>
      <p:ext uri="{BB962C8B-B14F-4D97-AF65-F5344CB8AC3E}">
        <p14:creationId xmlns:p14="http://schemas.microsoft.com/office/powerpoint/2010/main" val="3667596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2BDE7-6C55-CF49-45B0-209E1EE40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2B76E-DC65-DD9C-8B50-7D9D6850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Typologie de l’ignorance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98DE4-9684-06D1-3BCA-FC24EC25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1787-FF9E-A440-B796-F400A1F55C72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9F469-EC60-279D-410E-F720F361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D5396-E592-32E2-A786-EA9AA458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399982A-F5BB-FD4F-8D2E-DF5A9FA77076}"/>
              </a:ext>
            </a:extLst>
          </p:cNvPr>
          <p:cNvSpPr txBox="1">
            <a:spLocks/>
          </p:cNvSpPr>
          <p:nvPr/>
        </p:nvSpPr>
        <p:spPr>
          <a:xfrm>
            <a:off x="4410456" y="1580355"/>
            <a:ext cx="7403592" cy="440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A442FC-6000-A367-C77F-EFADEA09400F}"/>
              </a:ext>
            </a:extLst>
          </p:cNvPr>
          <p:cNvSpPr txBox="1"/>
          <p:nvPr/>
        </p:nvSpPr>
        <p:spPr>
          <a:xfrm>
            <a:off x="109728" y="5986462"/>
            <a:ext cx="5701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</a:t>
            </a:r>
            <a:r>
              <a:rPr lang="fr-CA" dirty="0" err="1"/>
              <a:t>thecynefin.co</a:t>
            </a:r>
            <a:r>
              <a:rPr lang="fr-CA" dirty="0"/>
              <a:t>/</a:t>
            </a:r>
            <a:r>
              <a:rPr lang="fr-CA" dirty="0" err="1"/>
              <a:t>decision</a:t>
            </a:r>
            <a:r>
              <a:rPr lang="fr-CA" dirty="0"/>
              <a:t>-support-in-</a:t>
            </a:r>
            <a:r>
              <a:rPr lang="fr-CA" dirty="0" err="1"/>
              <a:t>context</a:t>
            </a:r>
            <a:endParaRPr lang="fr-CA" dirty="0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0DC91FE5-6A55-4E97-53B3-FFB972BF053A}"/>
              </a:ext>
            </a:extLst>
          </p:cNvPr>
          <p:cNvSpPr txBox="1">
            <a:spLocks/>
          </p:cNvSpPr>
          <p:nvPr/>
        </p:nvSpPr>
        <p:spPr>
          <a:xfrm>
            <a:off x="377952" y="1375059"/>
            <a:ext cx="4255769" cy="435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Snowden vs </a:t>
            </a:r>
            <a:r>
              <a:rPr lang="fr-CA" dirty="0" err="1"/>
              <a:t>Johari</a:t>
            </a:r>
            <a:endParaRPr lang="fr-CA" dirty="0"/>
          </a:p>
          <a:p>
            <a:r>
              <a:rPr lang="fr-CA" dirty="0"/>
              <a:t>Difficile d’analyser ce qu’on ignore ignorer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24F825E-D1C0-15EA-C129-C9DD3E6B3AB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161025" y="1131141"/>
            <a:ext cx="6720079" cy="5316329"/>
          </a:xfrm>
        </p:spPr>
      </p:pic>
    </p:spTree>
    <p:extLst>
      <p:ext uri="{BB962C8B-B14F-4D97-AF65-F5344CB8AC3E}">
        <p14:creationId xmlns:p14="http://schemas.microsoft.com/office/powerpoint/2010/main" val="4181545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6958-DA40-9967-DA2A-1D8270AAD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Solutions techniques à la surcharge d’information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1B3784-11DE-D148-C5D7-6D85DF50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8E2F-A62C-1D40-90ED-9D137B4C844A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D3A69-7B48-8967-5599-F956AB78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/>
              <a:t>Décider avec des intelligences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29BD4-C2C1-9078-8D1D-6EC596EE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23</a:t>
            </a:fld>
            <a:endParaRPr lang="fr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85328-F844-4E84-C30C-BFE659B1442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594884"/>
            <a:ext cx="10515599" cy="4239179"/>
          </a:xfrm>
        </p:spPr>
        <p:txBody>
          <a:bodyPr>
            <a:normAutofit/>
          </a:bodyPr>
          <a:lstStyle/>
          <a:p>
            <a:r>
              <a:rPr lang="fr-CA" dirty="0"/>
              <a:t>Mémoire externe</a:t>
            </a:r>
          </a:p>
          <a:p>
            <a:r>
              <a:rPr lang="fr-CA" dirty="0"/>
              <a:t>Tableau de bord</a:t>
            </a:r>
          </a:p>
          <a:p>
            <a:r>
              <a:rPr lang="fr-CA" dirty="0"/>
              <a:t>Science des données massives (aka Apprentissage Machine)</a:t>
            </a:r>
          </a:p>
          <a:p>
            <a:r>
              <a:rPr lang="fr-CA" dirty="0"/>
              <a:t>Intelligence artificielle</a:t>
            </a:r>
          </a:p>
        </p:txBody>
      </p:sp>
    </p:spTree>
    <p:extLst>
      <p:ext uri="{BB962C8B-B14F-4D97-AF65-F5344CB8AC3E}">
        <p14:creationId xmlns:p14="http://schemas.microsoft.com/office/powerpoint/2010/main" val="3072121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A2E7F-CE4A-C617-701B-D9FD6D270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42372-00F4-6A33-A5BF-3A74547A6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Mémoire externe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19288-1A77-F917-F954-8D8C55E2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10A-765D-6249-964C-B73E317C0617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B6C39-68FB-34BE-D5D8-F9FFFEDB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24</a:t>
            </a:fld>
            <a:endParaRPr lang="fr-CA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65C898-E16B-712C-CB19-8CF8DA5E378E}"/>
              </a:ext>
            </a:extLst>
          </p:cNvPr>
          <p:cNvGrpSpPr/>
          <p:nvPr/>
        </p:nvGrpSpPr>
        <p:grpSpPr>
          <a:xfrm>
            <a:off x="369605" y="1598837"/>
            <a:ext cx="11452789" cy="4571452"/>
            <a:chOff x="184540" y="1620102"/>
            <a:chExt cx="11452789" cy="457145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77115CA-D8DD-5D42-BF7F-0460B2049908}"/>
                </a:ext>
              </a:extLst>
            </p:cNvPr>
            <p:cNvSpPr txBox="1"/>
            <p:nvPr/>
          </p:nvSpPr>
          <p:spPr>
            <a:xfrm>
              <a:off x="184540" y="3621741"/>
              <a:ext cx="14103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Théorisation (2)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5FD6F27-CBF9-4C94-B401-AFADA0C1BB6A}"/>
                </a:ext>
              </a:extLst>
            </p:cNvPr>
            <p:cNvSpPr/>
            <p:nvPr/>
          </p:nvSpPr>
          <p:spPr>
            <a:xfrm>
              <a:off x="1964195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Scénario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60239F5-8329-53BE-0821-E1D29ADC596A}"/>
                </a:ext>
              </a:extLst>
            </p:cNvPr>
            <p:cNvSpPr/>
            <p:nvPr/>
          </p:nvSpPr>
          <p:spPr>
            <a:xfrm>
              <a:off x="4903746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Plan d’Action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7DD11D59-833A-1DCA-FC85-4035A0BC1317}"/>
                </a:ext>
              </a:extLst>
            </p:cNvPr>
            <p:cNvSpPr/>
            <p:nvPr/>
          </p:nvSpPr>
          <p:spPr>
            <a:xfrm>
              <a:off x="7843298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Attentes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6F3090E-926F-6E01-8BAA-D66B90FEBE04}"/>
                </a:ext>
              </a:extLst>
            </p:cNvPr>
            <p:cNvCxnSpPr>
              <a:stCxn id="19" idx="3"/>
              <a:endCxn id="20" idx="1"/>
            </p:cNvCxnSpPr>
            <p:nvPr/>
          </p:nvCxnSpPr>
          <p:spPr>
            <a:xfrm>
              <a:off x="3571928" y="4068888"/>
              <a:ext cx="1331818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F64AA57-E63E-A5F5-7E1D-C1959081099A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6511480" y="4068888"/>
              <a:ext cx="1331818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Frame 33">
              <a:extLst>
                <a:ext uri="{FF2B5EF4-FFF2-40B4-BE49-F238E27FC236}">
                  <a16:creationId xmlns:a16="http://schemas.microsoft.com/office/drawing/2014/main" id="{4013DBD7-C730-B269-51AB-7E7912F92931}"/>
                </a:ext>
              </a:extLst>
            </p:cNvPr>
            <p:cNvSpPr/>
            <p:nvPr/>
          </p:nvSpPr>
          <p:spPr>
            <a:xfrm>
              <a:off x="1582754" y="3621741"/>
              <a:ext cx="8306027" cy="919720"/>
            </a:xfrm>
            <a:prstGeom prst="fram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7F716BD-22D2-6CB9-C2BB-660B7FDCAC87}"/>
                </a:ext>
              </a:extLst>
            </p:cNvPr>
            <p:cNvSpPr/>
            <p:nvPr/>
          </p:nvSpPr>
          <p:spPr>
            <a:xfrm>
              <a:off x="2287327" y="5375463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8D8EB2F-B12E-FDC4-4F65-F4D851921464}"/>
                </a:ext>
              </a:extLst>
            </p:cNvPr>
            <p:cNvCxnSpPr>
              <a:cxnSpLocks/>
              <a:stCxn id="6" idx="0"/>
              <a:endCxn id="19" idx="2"/>
            </p:cNvCxnSpPr>
            <p:nvPr/>
          </p:nvCxnSpPr>
          <p:spPr>
            <a:xfrm flipH="1" flipV="1">
              <a:off x="2768062" y="4258009"/>
              <a:ext cx="323132" cy="1117454"/>
            </a:xfrm>
            <a:prstGeom prst="straightConnector1">
              <a:avLst/>
            </a:prstGeom>
            <a:ln w="6032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4EABA8-E147-CF28-7639-14D96FDE4AC1}"/>
                </a:ext>
              </a:extLst>
            </p:cNvPr>
            <p:cNvSpPr txBox="1"/>
            <p:nvPr/>
          </p:nvSpPr>
          <p:spPr>
            <a:xfrm>
              <a:off x="1616308" y="4737719"/>
              <a:ext cx="1656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Classification </a:t>
              </a:r>
              <a:br>
                <a:rPr lang="fr-CA" sz="1400" dirty="0"/>
              </a:br>
              <a:r>
                <a:rPr lang="fr-CA" sz="1400" dirty="0"/>
                <a:t>/ Interprétation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7412550-9DE8-78B5-49EB-EE8DEDA18623}"/>
                </a:ext>
              </a:extLst>
            </p:cNvPr>
            <p:cNvSpPr/>
            <p:nvPr/>
          </p:nvSpPr>
          <p:spPr>
            <a:xfrm>
              <a:off x="4894779" y="5413112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Mise en œuvre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DE2C1E1-FA03-9251-7253-F3BD70E22292}"/>
                </a:ext>
              </a:extLst>
            </p:cNvPr>
            <p:cNvSpPr/>
            <p:nvPr/>
          </p:nvSpPr>
          <p:spPr>
            <a:xfrm>
              <a:off x="7929455" y="5413112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Résultats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C81460E-ECD2-5AA2-3143-14CCB43110CD}"/>
                </a:ext>
              </a:extLst>
            </p:cNvPr>
            <p:cNvCxnSpPr>
              <a:cxnSpLocks/>
              <a:stCxn id="20" idx="2"/>
              <a:endCxn id="12" idx="0"/>
            </p:cNvCxnSpPr>
            <p:nvPr/>
          </p:nvCxnSpPr>
          <p:spPr>
            <a:xfrm flipH="1">
              <a:off x="5698646" y="4258009"/>
              <a:ext cx="8968" cy="1155103"/>
            </a:xfrm>
            <a:prstGeom prst="straightConnector1">
              <a:avLst/>
            </a:prstGeom>
            <a:ln w="6032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F48D6AF-DF9A-9E3E-BA07-C5886DE9F38C}"/>
                </a:ext>
              </a:extLst>
            </p:cNvPr>
            <p:cNvCxnSpPr>
              <a:cxnSpLocks/>
              <a:stCxn id="21" idx="2"/>
              <a:endCxn id="13" idx="0"/>
            </p:cNvCxnSpPr>
            <p:nvPr/>
          </p:nvCxnSpPr>
          <p:spPr>
            <a:xfrm>
              <a:off x="8647165" y="4258009"/>
              <a:ext cx="86157" cy="1155103"/>
            </a:xfrm>
            <a:prstGeom prst="straightConnector1">
              <a:avLst/>
            </a:prstGeom>
            <a:ln w="6032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0D312B-DCA1-BEC7-99A5-16A567A02E16}"/>
                </a:ext>
              </a:extLst>
            </p:cNvPr>
            <p:cNvSpPr txBox="1"/>
            <p:nvPr/>
          </p:nvSpPr>
          <p:spPr>
            <a:xfrm>
              <a:off x="5698645" y="4728175"/>
              <a:ext cx="1015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Décision</a:t>
              </a:r>
            </a:p>
            <a:p>
              <a:r>
                <a:rPr lang="fr-CA" sz="1400" dirty="0"/>
                <a:t>informée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0DC890C-ED49-9F0C-1CCE-12263DFABE53}"/>
                </a:ext>
              </a:extLst>
            </p:cNvPr>
            <p:cNvSpPr txBox="1"/>
            <p:nvPr/>
          </p:nvSpPr>
          <p:spPr>
            <a:xfrm>
              <a:off x="8776448" y="4588454"/>
              <a:ext cx="106920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Suivi,</a:t>
              </a:r>
              <a:br>
                <a:rPr lang="fr-CA" sz="1400" dirty="0"/>
              </a:br>
              <a:r>
                <a:rPr lang="fr-CA" sz="1400" dirty="0"/>
                <a:t>détection</a:t>
              </a:r>
              <a:br>
                <a:rPr lang="fr-CA" sz="1400" dirty="0"/>
              </a:br>
              <a:r>
                <a:rPr lang="fr-CA" sz="1400" dirty="0"/>
                <a:t>d’écarts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0640B33-CEF2-467E-FFA9-4EA297F0C119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>
              <a:off x="6502512" y="5602233"/>
              <a:ext cx="1426943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6BFFD1-5BF3-0EF6-271B-B17D0F819376}"/>
                </a:ext>
              </a:extLst>
            </p:cNvPr>
            <p:cNvGrpSpPr/>
            <p:nvPr/>
          </p:nvGrpSpPr>
          <p:grpSpPr>
            <a:xfrm>
              <a:off x="2231346" y="1620102"/>
              <a:ext cx="6934598" cy="1452080"/>
              <a:chOff x="1886673" y="1215343"/>
              <a:chExt cx="8681013" cy="2147216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803C422-BECC-4058-C82C-3D770F358937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4171614" y="2289175"/>
                <a:ext cx="1162396" cy="0"/>
              </a:xfrm>
              <a:prstGeom prst="straightConnector1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37AA38C-2A54-7F4C-C6C6-BD5757307F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3181" y="2289175"/>
                <a:ext cx="1390996" cy="0"/>
              </a:xfrm>
              <a:prstGeom prst="straightConnector1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B99FDE-4FA2-7BEF-B67B-F24DBE734F86}"/>
                  </a:ext>
                </a:extLst>
              </p:cNvPr>
              <p:cNvSpPr/>
              <p:nvPr/>
            </p:nvSpPr>
            <p:spPr>
              <a:xfrm>
                <a:off x="2263843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5CE657-9196-0EF7-F5F2-75F4414F760A}"/>
                  </a:ext>
                </a:extLst>
              </p:cNvPr>
              <p:cNvSpPr/>
              <p:nvPr/>
            </p:nvSpPr>
            <p:spPr>
              <a:xfrm>
                <a:off x="5334010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775EE61E-BC52-8F9D-C5CB-40F92612DE73}"/>
                  </a:ext>
                </a:extLst>
              </p:cNvPr>
              <p:cNvSpPr/>
              <p:nvPr/>
            </p:nvSpPr>
            <p:spPr>
              <a:xfrm>
                <a:off x="8404177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Objectif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2171C2BD-FBB2-1A7C-191F-5AEFB6E4197A}"/>
                  </a:ext>
                </a:extLst>
              </p:cNvPr>
              <p:cNvSpPr/>
              <p:nvPr/>
            </p:nvSpPr>
            <p:spPr>
              <a:xfrm>
                <a:off x="2416243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4CFE6A3C-4776-BDDF-60E6-BFA8A922CB8F}"/>
                  </a:ext>
                </a:extLst>
              </p:cNvPr>
              <p:cNvSpPr/>
              <p:nvPr/>
            </p:nvSpPr>
            <p:spPr>
              <a:xfrm>
                <a:off x="2568643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B4899B36-1CC1-D899-4E2D-14638DF249A6}"/>
                  </a:ext>
                </a:extLst>
              </p:cNvPr>
              <p:cNvSpPr/>
              <p:nvPr/>
            </p:nvSpPr>
            <p:spPr>
              <a:xfrm>
                <a:off x="5486410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46CAC070-EB1B-3A7E-790F-5867D4A7E237}"/>
                  </a:ext>
                </a:extLst>
              </p:cNvPr>
              <p:cNvSpPr/>
              <p:nvPr/>
            </p:nvSpPr>
            <p:spPr>
              <a:xfrm>
                <a:off x="5638810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56559740-303C-F9C5-4D53-3A4238A85F23}"/>
                  </a:ext>
                </a:extLst>
              </p:cNvPr>
              <p:cNvSpPr/>
              <p:nvPr/>
            </p:nvSpPr>
            <p:spPr>
              <a:xfrm>
                <a:off x="8556577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Objectif</a:t>
                </a: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1FE077A3-BE08-4F24-4C69-AE08447E84CC}"/>
                  </a:ext>
                </a:extLst>
              </p:cNvPr>
              <p:cNvSpPr/>
              <p:nvPr/>
            </p:nvSpPr>
            <p:spPr>
              <a:xfrm>
                <a:off x="8708977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Conséquence</a:t>
                </a:r>
                <a:endPara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DB59355-CA71-83D4-838A-99CA9E6AD019}"/>
                  </a:ext>
                </a:extLst>
              </p:cNvPr>
              <p:cNvSpPr txBox="1"/>
              <p:nvPr/>
            </p:nvSpPr>
            <p:spPr>
              <a:xfrm>
                <a:off x="5430016" y="1316231"/>
                <a:ext cx="1225616" cy="455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400" dirty="0"/>
                  <a:t>Historique</a:t>
                </a:r>
              </a:p>
            </p:txBody>
          </p:sp>
          <p:sp>
            <p:nvSpPr>
              <p:cNvPr id="31" name="Can 30">
                <a:extLst>
                  <a:ext uri="{FF2B5EF4-FFF2-40B4-BE49-F238E27FC236}">
                    <a16:creationId xmlns:a16="http://schemas.microsoft.com/office/drawing/2014/main" id="{2BC14494-215C-3FB3-C5CA-8DABD8C2FF1A}"/>
                  </a:ext>
                </a:extLst>
              </p:cNvPr>
              <p:cNvSpPr/>
              <p:nvPr/>
            </p:nvSpPr>
            <p:spPr>
              <a:xfrm>
                <a:off x="1886673" y="1215343"/>
                <a:ext cx="8681013" cy="2147216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400" dirty="0"/>
              </a:p>
            </p:txBody>
          </p:sp>
        </p:grpSp>
        <p:sp>
          <p:nvSpPr>
            <p:cNvPr id="32" name="Notched Right Arrow 31">
              <a:extLst>
                <a:ext uri="{FF2B5EF4-FFF2-40B4-BE49-F238E27FC236}">
                  <a16:creationId xmlns:a16="http://schemas.microsoft.com/office/drawing/2014/main" id="{6E2EBBEE-6A5B-16C6-47F7-9191F26904E5}"/>
                </a:ext>
              </a:extLst>
            </p:cNvPr>
            <p:cNvSpPr/>
            <p:nvPr/>
          </p:nvSpPr>
          <p:spPr>
            <a:xfrm rot="5400000">
              <a:off x="5560919" y="3013868"/>
              <a:ext cx="349695" cy="699377"/>
            </a:xfrm>
            <a:prstGeom prst="notchedRightArrow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F3DF28A6-C1DA-AE13-5842-01A664BB92B7}"/>
                </a:ext>
              </a:extLst>
            </p:cNvPr>
            <p:cNvSpPr/>
            <p:nvPr/>
          </p:nvSpPr>
          <p:spPr>
            <a:xfrm>
              <a:off x="10551697" y="3879767"/>
              <a:ext cx="1030037" cy="335640"/>
            </a:xfrm>
            <a:prstGeom prst="hex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Critères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F7DB9C5-C12F-2105-B04F-125F2FE54B91}"/>
                </a:ext>
              </a:extLst>
            </p:cNvPr>
            <p:cNvCxnSpPr>
              <a:cxnSpLocks/>
              <a:stCxn id="21" idx="3"/>
              <a:endCxn id="33" idx="3"/>
            </p:cNvCxnSpPr>
            <p:nvPr/>
          </p:nvCxnSpPr>
          <p:spPr>
            <a:xfrm flipV="1">
              <a:off x="9451031" y="4047587"/>
              <a:ext cx="1100666" cy="21301"/>
            </a:xfrm>
            <a:prstGeom prst="straightConnector1">
              <a:avLst/>
            </a:prstGeom>
            <a:ln w="6032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E29FCFD-B43B-D7E0-046D-80C7CA927572}"/>
                </a:ext>
              </a:extLst>
            </p:cNvPr>
            <p:cNvSpPr/>
            <p:nvPr/>
          </p:nvSpPr>
          <p:spPr>
            <a:xfrm>
              <a:off x="10448918" y="2951022"/>
              <a:ext cx="1188411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Objectifs</a:t>
              </a:r>
              <a:endPara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08F8076-178D-9B9C-85A1-8353D512F8AE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 flipH="1">
              <a:off x="11043123" y="3329264"/>
              <a:ext cx="1" cy="550503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Curved Right Arrow 50">
              <a:extLst>
                <a:ext uri="{FF2B5EF4-FFF2-40B4-BE49-F238E27FC236}">
                  <a16:creationId xmlns:a16="http://schemas.microsoft.com/office/drawing/2014/main" id="{9D7881BA-DF81-FBE9-B8F1-746AA4187983}"/>
                </a:ext>
              </a:extLst>
            </p:cNvPr>
            <p:cNvSpPr/>
            <p:nvPr/>
          </p:nvSpPr>
          <p:spPr>
            <a:xfrm>
              <a:off x="1020726" y="3879767"/>
              <a:ext cx="467832" cy="50084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52" name="Right Arrow Callout 51">
              <a:extLst>
                <a:ext uri="{FF2B5EF4-FFF2-40B4-BE49-F238E27FC236}">
                  <a16:creationId xmlns:a16="http://schemas.microsoft.com/office/drawing/2014/main" id="{E220D8EB-1535-130D-C29D-F18FA2B4FBCB}"/>
                </a:ext>
              </a:extLst>
            </p:cNvPr>
            <p:cNvSpPr/>
            <p:nvPr/>
          </p:nvSpPr>
          <p:spPr>
            <a:xfrm>
              <a:off x="307280" y="5327118"/>
              <a:ext cx="1656915" cy="426587"/>
            </a:xfrm>
            <a:prstGeom prst="rightArrow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Cueillette de données</a:t>
              </a:r>
            </a:p>
          </p:txBody>
        </p:sp>
        <p:sp>
          <p:nvSpPr>
            <p:cNvPr id="57" name="Bent Arrow 56">
              <a:extLst>
                <a:ext uri="{FF2B5EF4-FFF2-40B4-BE49-F238E27FC236}">
                  <a16:creationId xmlns:a16="http://schemas.microsoft.com/office/drawing/2014/main" id="{6E0CB7B1-93AA-9E41-9BCB-BEFF7B321ACA}"/>
                </a:ext>
              </a:extLst>
            </p:cNvPr>
            <p:cNvSpPr/>
            <p:nvPr/>
          </p:nvSpPr>
          <p:spPr>
            <a:xfrm>
              <a:off x="1722474" y="2456121"/>
              <a:ext cx="382773" cy="1082283"/>
            </a:xfrm>
            <a:prstGeom prst="bent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06FF74B-FF4C-6B77-8318-52FF9E436DD8}"/>
                </a:ext>
              </a:extLst>
            </p:cNvPr>
            <p:cNvSpPr txBox="1"/>
            <p:nvPr/>
          </p:nvSpPr>
          <p:spPr>
            <a:xfrm>
              <a:off x="773190" y="2204104"/>
              <a:ext cx="1254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Mémorisation</a:t>
              </a:r>
            </a:p>
          </p:txBody>
        </p:sp>
        <p:sp>
          <p:nvSpPr>
            <p:cNvPr id="60" name="Curved Right Arrow 59">
              <a:extLst>
                <a:ext uri="{FF2B5EF4-FFF2-40B4-BE49-F238E27FC236}">
                  <a16:creationId xmlns:a16="http://schemas.microsoft.com/office/drawing/2014/main" id="{64179761-53ED-3120-0857-B056972A324D}"/>
                </a:ext>
              </a:extLst>
            </p:cNvPr>
            <p:cNvSpPr/>
            <p:nvPr/>
          </p:nvSpPr>
          <p:spPr>
            <a:xfrm rot="16200000" flipH="1">
              <a:off x="10837298" y="2490827"/>
              <a:ext cx="306456" cy="50084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74599F-5FA0-3F3F-C366-858474BF03CE}"/>
                </a:ext>
              </a:extLst>
            </p:cNvPr>
            <p:cNvSpPr txBox="1"/>
            <p:nvPr/>
          </p:nvSpPr>
          <p:spPr>
            <a:xfrm>
              <a:off x="10704325" y="2274483"/>
              <a:ext cx="836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Pivot (3)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851B994-8F79-547F-1491-2C7D6062AE44}"/>
                </a:ext>
              </a:extLst>
            </p:cNvPr>
            <p:cNvSpPr txBox="1"/>
            <p:nvPr/>
          </p:nvSpPr>
          <p:spPr>
            <a:xfrm>
              <a:off x="6060821" y="3188709"/>
              <a:ext cx="13458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Abstraction (2)</a:t>
              </a:r>
            </a:p>
          </p:txBody>
        </p:sp>
        <p:sp>
          <p:nvSpPr>
            <p:cNvPr id="8" name="Curved Right Arrow 7">
              <a:extLst>
                <a:ext uri="{FF2B5EF4-FFF2-40B4-BE49-F238E27FC236}">
                  <a16:creationId xmlns:a16="http://schemas.microsoft.com/office/drawing/2014/main" id="{D41905DF-05C8-E628-B282-489AE2745271}"/>
                </a:ext>
              </a:extLst>
            </p:cNvPr>
            <p:cNvSpPr/>
            <p:nvPr/>
          </p:nvSpPr>
          <p:spPr>
            <a:xfrm rot="16200000" flipV="1">
              <a:off x="5759029" y="3215942"/>
              <a:ext cx="306456" cy="564212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559C77-5E8D-4DCA-1E25-1ABA83B60635}"/>
                </a:ext>
              </a:extLst>
            </p:cNvPr>
            <p:cNvSpPr txBox="1"/>
            <p:nvPr/>
          </p:nvSpPr>
          <p:spPr>
            <a:xfrm>
              <a:off x="4985160" y="5883777"/>
              <a:ext cx="1457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Réévaluation (1)</a:t>
              </a:r>
            </a:p>
          </p:txBody>
        </p:sp>
      </p:grpSp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2752FED7-1E8D-2B2E-1155-35724BD4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22CB06A-C7D4-5976-7BEB-DDDF9E35EE74}"/>
              </a:ext>
            </a:extLst>
          </p:cNvPr>
          <p:cNvSpPr/>
          <p:nvPr/>
        </p:nvSpPr>
        <p:spPr>
          <a:xfrm>
            <a:off x="191386" y="1148316"/>
            <a:ext cx="11887200" cy="5114261"/>
          </a:xfrm>
          <a:prstGeom prst="rect">
            <a:avLst/>
          </a:prstGeom>
          <a:solidFill>
            <a:schemeClr val="bg1">
              <a:alpha val="729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8" name="Can 67">
            <a:extLst>
              <a:ext uri="{FF2B5EF4-FFF2-40B4-BE49-F238E27FC236}">
                <a16:creationId xmlns:a16="http://schemas.microsoft.com/office/drawing/2014/main" id="{92D0B9C0-53EC-5570-30A4-D276D8FDAABE}"/>
              </a:ext>
            </a:extLst>
          </p:cNvPr>
          <p:cNvSpPr/>
          <p:nvPr/>
        </p:nvSpPr>
        <p:spPr>
          <a:xfrm>
            <a:off x="2422734" y="1588203"/>
            <a:ext cx="6934598" cy="1452080"/>
          </a:xfrm>
          <a:prstGeom prst="can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00" dirty="0"/>
          </a:p>
        </p:txBody>
      </p:sp>
      <p:sp>
        <p:nvSpPr>
          <p:cNvPr id="69" name="Frame 68">
            <a:extLst>
              <a:ext uri="{FF2B5EF4-FFF2-40B4-BE49-F238E27FC236}">
                <a16:creationId xmlns:a16="http://schemas.microsoft.com/office/drawing/2014/main" id="{7CD09031-A072-1EA7-61A4-CF7A3393D60F}"/>
              </a:ext>
            </a:extLst>
          </p:cNvPr>
          <p:cNvSpPr/>
          <p:nvPr/>
        </p:nvSpPr>
        <p:spPr>
          <a:xfrm>
            <a:off x="1774140" y="3600475"/>
            <a:ext cx="8306027" cy="919720"/>
          </a:xfrm>
          <a:prstGeom prst="fram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00" dirty="0">
              <a:solidFill>
                <a:schemeClr val="tx1"/>
              </a:solidFill>
            </a:endParaRPr>
          </a:p>
        </p:txBody>
      </p:sp>
      <p:pic>
        <p:nvPicPr>
          <p:cNvPr id="70" name="Graphic 69" descr="Robot with solid fill">
            <a:extLst>
              <a:ext uri="{FF2B5EF4-FFF2-40B4-BE49-F238E27FC236}">
                <a16:creationId xmlns:a16="http://schemas.microsoft.com/office/drawing/2014/main" id="{075A8387-B61D-F589-EFB2-C5A4A31692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30307" y="1947705"/>
            <a:ext cx="536413" cy="6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59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77600-E164-5666-E67E-577CC8BAF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87014-C63A-ADC5-95CF-3548BBC15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Tableau de bord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BCB08-A8F3-7124-C116-EABF2998A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10A-765D-6249-964C-B73E317C0617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8ABAF-AF00-98AD-E9A1-4D21E809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25</a:t>
            </a:fld>
            <a:endParaRPr lang="fr-CA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EE028E-DED9-101E-39DD-9E8919606DAC}"/>
              </a:ext>
            </a:extLst>
          </p:cNvPr>
          <p:cNvGrpSpPr/>
          <p:nvPr/>
        </p:nvGrpSpPr>
        <p:grpSpPr>
          <a:xfrm>
            <a:off x="369605" y="1598837"/>
            <a:ext cx="11452789" cy="4571452"/>
            <a:chOff x="184540" y="1620102"/>
            <a:chExt cx="11452789" cy="457145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23DF899-B2DC-16B4-FBE0-A5B0C6A0413B}"/>
                </a:ext>
              </a:extLst>
            </p:cNvPr>
            <p:cNvSpPr txBox="1"/>
            <p:nvPr/>
          </p:nvSpPr>
          <p:spPr>
            <a:xfrm>
              <a:off x="184540" y="3621741"/>
              <a:ext cx="14103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Théorisation (2)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7FB97E9E-E2C6-38C5-845F-A93612055271}"/>
                </a:ext>
              </a:extLst>
            </p:cNvPr>
            <p:cNvSpPr/>
            <p:nvPr/>
          </p:nvSpPr>
          <p:spPr>
            <a:xfrm>
              <a:off x="1964195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Scénario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88F0DFE-27A3-170A-71CA-2E6715878175}"/>
                </a:ext>
              </a:extLst>
            </p:cNvPr>
            <p:cNvSpPr/>
            <p:nvPr/>
          </p:nvSpPr>
          <p:spPr>
            <a:xfrm>
              <a:off x="4903746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Plan d’Action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DB50DEE-F433-E68F-BC28-7AE09CAF877D}"/>
                </a:ext>
              </a:extLst>
            </p:cNvPr>
            <p:cNvSpPr/>
            <p:nvPr/>
          </p:nvSpPr>
          <p:spPr>
            <a:xfrm>
              <a:off x="7843298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Attentes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77B9D60-9359-5789-7B23-57D294A48157}"/>
                </a:ext>
              </a:extLst>
            </p:cNvPr>
            <p:cNvCxnSpPr>
              <a:stCxn id="19" idx="3"/>
              <a:endCxn id="20" idx="1"/>
            </p:cNvCxnSpPr>
            <p:nvPr/>
          </p:nvCxnSpPr>
          <p:spPr>
            <a:xfrm>
              <a:off x="3571928" y="4068888"/>
              <a:ext cx="1331818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7B7A0CC-54AF-5E13-4E20-76DACEB8ADF0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6511480" y="4068888"/>
              <a:ext cx="1331818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Frame 33">
              <a:extLst>
                <a:ext uri="{FF2B5EF4-FFF2-40B4-BE49-F238E27FC236}">
                  <a16:creationId xmlns:a16="http://schemas.microsoft.com/office/drawing/2014/main" id="{0C10B3C2-F313-0798-6033-E342546AD759}"/>
                </a:ext>
              </a:extLst>
            </p:cNvPr>
            <p:cNvSpPr/>
            <p:nvPr/>
          </p:nvSpPr>
          <p:spPr>
            <a:xfrm>
              <a:off x="1582754" y="3621741"/>
              <a:ext cx="8306027" cy="919720"/>
            </a:xfrm>
            <a:prstGeom prst="fram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1606D18-3720-8D67-9289-3E48251ACFB9}"/>
                </a:ext>
              </a:extLst>
            </p:cNvPr>
            <p:cNvSpPr/>
            <p:nvPr/>
          </p:nvSpPr>
          <p:spPr>
            <a:xfrm>
              <a:off x="2287327" y="5375463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69A89CD-9227-EF56-B24F-BFD9880E6B8B}"/>
                </a:ext>
              </a:extLst>
            </p:cNvPr>
            <p:cNvCxnSpPr>
              <a:cxnSpLocks/>
              <a:stCxn id="6" idx="0"/>
              <a:endCxn id="19" idx="2"/>
            </p:cNvCxnSpPr>
            <p:nvPr/>
          </p:nvCxnSpPr>
          <p:spPr>
            <a:xfrm flipH="1" flipV="1">
              <a:off x="2768062" y="4258009"/>
              <a:ext cx="323132" cy="1117454"/>
            </a:xfrm>
            <a:prstGeom prst="straightConnector1">
              <a:avLst/>
            </a:prstGeom>
            <a:ln w="6032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CE1D10-261D-0C13-D1DF-91595D977E23}"/>
                </a:ext>
              </a:extLst>
            </p:cNvPr>
            <p:cNvSpPr txBox="1"/>
            <p:nvPr/>
          </p:nvSpPr>
          <p:spPr>
            <a:xfrm>
              <a:off x="1616308" y="4737719"/>
              <a:ext cx="1656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Classification </a:t>
              </a:r>
              <a:br>
                <a:rPr lang="fr-CA" sz="1400" dirty="0"/>
              </a:br>
              <a:r>
                <a:rPr lang="fr-CA" sz="1400" dirty="0"/>
                <a:t>/ Interprétation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CDD8B60-4620-14C9-F9FA-2B747E7940DC}"/>
                </a:ext>
              </a:extLst>
            </p:cNvPr>
            <p:cNvSpPr/>
            <p:nvPr/>
          </p:nvSpPr>
          <p:spPr>
            <a:xfrm>
              <a:off x="4894779" y="5413112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Mise en œuvre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7656261-0C66-31E4-EF31-CC41D41141C4}"/>
                </a:ext>
              </a:extLst>
            </p:cNvPr>
            <p:cNvSpPr/>
            <p:nvPr/>
          </p:nvSpPr>
          <p:spPr>
            <a:xfrm>
              <a:off x="7929455" y="5413112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Résultats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944D19-9FF0-AD9E-3673-DD95F621CA77}"/>
                </a:ext>
              </a:extLst>
            </p:cNvPr>
            <p:cNvCxnSpPr>
              <a:cxnSpLocks/>
              <a:stCxn id="20" idx="2"/>
              <a:endCxn id="12" idx="0"/>
            </p:cNvCxnSpPr>
            <p:nvPr/>
          </p:nvCxnSpPr>
          <p:spPr>
            <a:xfrm flipH="1">
              <a:off x="5698646" y="4258009"/>
              <a:ext cx="8968" cy="1155103"/>
            </a:xfrm>
            <a:prstGeom prst="straightConnector1">
              <a:avLst/>
            </a:prstGeom>
            <a:ln w="6032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16A4E60-B5D0-FD54-E639-8574E9ECCCF0}"/>
                </a:ext>
              </a:extLst>
            </p:cNvPr>
            <p:cNvCxnSpPr>
              <a:cxnSpLocks/>
              <a:stCxn id="21" idx="2"/>
              <a:endCxn id="13" idx="0"/>
            </p:cNvCxnSpPr>
            <p:nvPr/>
          </p:nvCxnSpPr>
          <p:spPr>
            <a:xfrm>
              <a:off x="8647165" y="4258009"/>
              <a:ext cx="86157" cy="1155103"/>
            </a:xfrm>
            <a:prstGeom prst="straightConnector1">
              <a:avLst/>
            </a:prstGeom>
            <a:ln w="6032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827762C-619C-B72D-EC8B-ED64C9FFA2A4}"/>
                </a:ext>
              </a:extLst>
            </p:cNvPr>
            <p:cNvSpPr txBox="1"/>
            <p:nvPr/>
          </p:nvSpPr>
          <p:spPr>
            <a:xfrm>
              <a:off x="5698645" y="4728175"/>
              <a:ext cx="1015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Décision</a:t>
              </a:r>
            </a:p>
            <a:p>
              <a:r>
                <a:rPr lang="fr-CA" sz="1400" dirty="0"/>
                <a:t>informée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E4FFA40-A23C-FF21-618D-B8EC45D89018}"/>
                </a:ext>
              </a:extLst>
            </p:cNvPr>
            <p:cNvSpPr txBox="1"/>
            <p:nvPr/>
          </p:nvSpPr>
          <p:spPr>
            <a:xfrm>
              <a:off x="8776448" y="4588454"/>
              <a:ext cx="106920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Suivi,</a:t>
              </a:r>
              <a:br>
                <a:rPr lang="fr-CA" sz="1400" dirty="0"/>
              </a:br>
              <a:r>
                <a:rPr lang="fr-CA" sz="1400" dirty="0"/>
                <a:t>détection</a:t>
              </a:r>
              <a:br>
                <a:rPr lang="fr-CA" sz="1400" dirty="0"/>
              </a:br>
              <a:r>
                <a:rPr lang="fr-CA" sz="1400" dirty="0"/>
                <a:t>d’écarts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B409668-8FDE-5B04-92E5-5784D9CB3C23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>
              <a:off x="6502512" y="5602233"/>
              <a:ext cx="1426943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5DA3953-FD90-6B25-1AD4-E5D19D5A500A}"/>
                </a:ext>
              </a:extLst>
            </p:cNvPr>
            <p:cNvGrpSpPr/>
            <p:nvPr/>
          </p:nvGrpSpPr>
          <p:grpSpPr>
            <a:xfrm>
              <a:off x="2231346" y="1620102"/>
              <a:ext cx="6934598" cy="1452080"/>
              <a:chOff x="1886673" y="1215343"/>
              <a:chExt cx="8681013" cy="2147216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4852657-A82C-97F9-DC1F-6E1A632FD1A3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4171614" y="2289175"/>
                <a:ext cx="1162396" cy="0"/>
              </a:xfrm>
              <a:prstGeom prst="straightConnector1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FD1617E-5012-498A-E44C-D9362C7E26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3181" y="2289175"/>
                <a:ext cx="1390996" cy="0"/>
              </a:xfrm>
              <a:prstGeom prst="straightConnector1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2D4ECD87-6BF9-AA56-BB22-1B9E99B69B18}"/>
                  </a:ext>
                </a:extLst>
              </p:cNvPr>
              <p:cNvSpPr/>
              <p:nvPr/>
            </p:nvSpPr>
            <p:spPr>
              <a:xfrm>
                <a:off x="2263843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C444E561-6110-45F2-50F0-ABEE67C8D965}"/>
                  </a:ext>
                </a:extLst>
              </p:cNvPr>
              <p:cNvSpPr/>
              <p:nvPr/>
            </p:nvSpPr>
            <p:spPr>
              <a:xfrm>
                <a:off x="5334010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2E5EC7A0-D0C4-EBC3-AECF-E1CA8C9D778D}"/>
                  </a:ext>
                </a:extLst>
              </p:cNvPr>
              <p:cNvSpPr/>
              <p:nvPr/>
            </p:nvSpPr>
            <p:spPr>
              <a:xfrm>
                <a:off x="8404177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Objectif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9EF46B7A-C1E7-3E45-BA36-A09B7818CB0D}"/>
                  </a:ext>
                </a:extLst>
              </p:cNvPr>
              <p:cNvSpPr/>
              <p:nvPr/>
            </p:nvSpPr>
            <p:spPr>
              <a:xfrm>
                <a:off x="2416243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CFDCA406-F931-305A-9B09-F4435A1D4041}"/>
                  </a:ext>
                </a:extLst>
              </p:cNvPr>
              <p:cNvSpPr/>
              <p:nvPr/>
            </p:nvSpPr>
            <p:spPr>
              <a:xfrm>
                <a:off x="2568643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A630AFB4-9FB4-598F-8386-B4947781035F}"/>
                  </a:ext>
                </a:extLst>
              </p:cNvPr>
              <p:cNvSpPr/>
              <p:nvPr/>
            </p:nvSpPr>
            <p:spPr>
              <a:xfrm>
                <a:off x="5486410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4DDA9614-3095-B414-BE31-0C8647945041}"/>
                  </a:ext>
                </a:extLst>
              </p:cNvPr>
              <p:cNvSpPr/>
              <p:nvPr/>
            </p:nvSpPr>
            <p:spPr>
              <a:xfrm>
                <a:off x="5638810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BB245B58-F505-83DB-DDCC-AC2BF3B92E37}"/>
                  </a:ext>
                </a:extLst>
              </p:cNvPr>
              <p:cNvSpPr/>
              <p:nvPr/>
            </p:nvSpPr>
            <p:spPr>
              <a:xfrm>
                <a:off x="8556577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Objectif</a:t>
                </a: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E6441A8B-1CF7-15B3-85D7-4CBC16F9BC9B}"/>
                  </a:ext>
                </a:extLst>
              </p:cNvPr>
              <p:cNvSpPr/>
              <p:nvPr/>
            </p:nvSpPr>
            <p:spPr>
              <a:xfrm>
                <a:off x="8708977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Conséquence</a:t>
                </a:r>
                <a:endPara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B01D4B-EE62-AB3E-C154-77B0EC732ACA}"/>
                  </a:ext>
                </a:extLst>
              </p:cNvPr>
              <p:cNvSpPr txBox="1"/>
              <p:nvPr/>
            </p:nvSpPr>
            <p:spPr>
              <a:xfrm>
                <a:off x="5430016" y="1316231"/>
                <a:ext cx="1225616" cy="455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400" dirty="0"/>
                  <a:t>Historique</a:t>
                </a:r>
              </a:p>
            </p:txBody>
          </p:sp>
          <p:sp>
            <p:nvSpPr>
              <p:cNvPr id="31" name="Can 30">
                <a:extLst>
                  <a:ext uri="{FF2B5EF4-FFF2-40B4-BE49-F238E27FC236}">
                    <a16:creationId xmlns:a16="http://schemas.microsoft.com/office/drawing/2014/main" id="{16B82D95-ADC6-43E2-054E-C2BEDB753AD9}"/>
                  </a:ext>
                </a:extLst>
              </p:cNvPr>
              <p:cNvSpPr/>
              <p:nvPr/>
            </p:nvSpPr>
            <p:spPr>
              <a:xfrm>
                <a:off x="1886673" y="1215343"/>
                <a:ext cx="8681013" cy="2147216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400" dirty="0"/>
              </a:p>
            </p:txBody>
          </p:sp>
        </p:grpSp>
        <p:sp>
          <p:nvSpPr>
            <p:cNvPr id="32" name="Notched Right Arrow 31">
              <a:extLst>
                <a:ext uri="{FF2B5EF4-FFF2-40B4-BE49-F238E27FC236}">
                  <a16:creationId xmlns:a16="http://schemas.microsoft.com/office/drawing/2014/main" id="{F2C1D4E3-6EA3-2366-526D-F7735148189B}"/>
                </a:ext>
              </a:extLst>
            </p:cNvPr>
            <p:cNvSpPr/>
            <p:nvPr/>
          </p:nvSpPr>
          <p:spPr>
            <a:xfrm rot="5400000">
              <a:off x="5560919" y="3013868"/>
              <a:ext cx="349695" cy="699377"/>
            </a:xfrm>
            <a:prstGeom prst="notchedRightArrow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4A592F9F-2DFC-C304-5C12-46E80D4654C4}"/>
                </a:ext>
              </a:extLst>
            </p:cNvPr>
            <p:cNvSpPr/>
            <p:nvPr/>
          </p:nvSpPr>
          <p:spPr>
            <a:xfrm>
              <a:off x="10551697" y="3879767"/>
              <a:ext cx="1030037" cy="335640"/>
            </a:xfrm>
            <a:prstGeom prst="hex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Critères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A39812B-BE7E-7D86-1603-CA67878C68E6}"/>
                </a:ext>
              </a:extLst>
            </p:cNvPr>
            <p:cNvCxnSpPr>
              <a:cxnSpLocks/>
              <a:stCxn id="21" idx="3"/>
              <a:endCxn id="33" idx="3"/>
            </p:cNvCxnSpPr>
            <p:nvPr/>
          </p:nvCxnSpPr>
          <p:spPr>
            <a:xfrm flipV="1">
              <a:off x="9451031" y="4047587"/>
              <a:ext cx="1100666" cy="21301"/>
            </a:xfrm>
            <a:prstGeom prst="straightConnector1">
              <a:avLst/>
            </a:prstGeom>
            <a:ln w="6032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890F795-8267-3607-38C7-2C3795F9DCF0}"/>
                </a:ext>
              </a:extLst>
            </p:cNvPr>
            <p:cNvSpPr/>
            <p:nvPr/>
          </p:nvSpPr>
          <p:spPr>
            <a:xfrm>
              <a:off x="10448918" y="2951022"/>
              <a:ext cx="1188411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Objectifs</a:t>
              </a:r>
              <a:endPara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F0F9639-48CE-B9FA-41B2-0DF92BF71265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 flipH="1">
              <a:off x="11043123" y="3329264"/>
              <a:ext cx="1" cy="550503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Curved Right Arrow 50">
              <a:extLst>
                <a:ext uri="{FF2B5EF4-FFF2-40B4-BE49-F238E27FC236}">
                  <a16:creationId xmlns:a16="http://schemas.microsoft.com/office/drawing/2014/main" id="{9D7852D4-AA67-0DC8-7291-791E93A60AF5}"/>
                </a:ext>
              </a:extLst>
            </p:cNvPr>
            <p:cNvSpPr/>
            <p:nvPr/>
          </p:nvSpPr>
          <p:spPr>
            <a:xfrm>
              <a:off x="1020726" y="3879767"/>
              <a:ext cx="467832" cy="50084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52" name="Right Arrow Callout 51">
              <a:extLst>
                <a:ext uri="{FF2B5EF4-FFF2-40B4-BE49-F238E27FC236}">
                  <a16:creationId xmlns:a16="http://schemas.microsoft.com/office/drawing/2014/main" id="{BB19B3D5-DF3A-D49C-07A1-0E256BCFC290}"/>
                </a:ext>
              </a:extLst>
            </p:cNvPr>
            <p:cNvSpPr/>
            <p:nvPr/>
          </p:nvSpPr>
          <p:spPr>
            <a:xfrm>
              <a:off x="307280" y="5327118"/>
              <a:ext cx="1656915" cy="426587"/>
            </a:xfrm>
            <a:prstGeom prst="rightArrow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Cueillette de données</a:t>
              </a:r>
            </a:p>
          </p:txBody>
        </p:sp>
        <p:sp>
          <p:nvSpPr>
            <p:cNvPr id="57" name="Bent Arrow 56">
              <a:extLst>
                <a:ext uri="{FF2B5EF4-FFF2-40B4-BE49-F238E27FC236}">
                  <a16:creationId xmlns:a16="http://schemas.microsoft.com/office/drawing/2014/main" id="{E825D037-6FF0-00E7-01C1-3C92B4A639B6}"/>
                </a:ext>
              </a:extLst>
            </p:cNvPr>
            <p:cNvSpPr/>
            <p:nvPr/>
          </p:nvSpPr>
          <p:spPr>
            <a:xfrm>
              <a:off x="1722474" y="2456121"/>
              <a:ext cx="382773" cy="1082283"/>
            </a:xfrm>
            <a:prstGeom prst="bent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4259B32-96A8-F68A-2439-427EEF697E39}"/>
                </a:ext>
              </a:extLst>
            </p:cNvPr>
            <p:cNvSpPr txBox="1"/>
            <p:nvPr/>
          </p:nvSpPr>
          <p:spPr>
            <a:xfrm>
              <a:off x="773190" y="2204104"/>
              <a:ext cx="1254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Mémorisation</a:t>
              </a:r>
            </a:p>
          </p:txBody>
        </p:sp>
        <p:sp>
          <p:nvSpPr>
            <p:cNvPr id="60" name="Curved Right Arrow 59">
              <a:extLst>
                <a:ext uri="{FF2B5EF4-FFF2-40B4-BE49-F238E27FC236}">
                  <a16:creationId xmlns:a16="http://schemas.microsoft.com/office/drawing/2014/main" id="{2C0EE9C5-3D22-EC26-F5D2-DEFF1F41A5C8}"/>
                </a:ext>
              </a:extLst>
            </p:cNvPr>
            <p:cNvSpPr/>
            <p:nvPr/>
          </p:nvSpPr>
          <p:spPr>
            <a:xfrm rot="16200000" flipH="1">
              <a:off x="10837298" y="2490827"/>
              <a:ext cx="306456" cy="50084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9EB4579-CE09-538F-47B7-5B728E0CB63D}"/>
                </a:ext>
              </a:extLst>
            </p:cNvPr>
            <p:cNvSpPr txBox="1"/>
            <p:nvPr/>
          </p:nvSpPr>
          <p:spPr>
            <a:xfrm>
              <a:off x="10704325" y="2274483"/>
              <a:ext cx="836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Pivot (3)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72ABF6-8CDF-A048-6113-D33F85D5A46A}"/>
                </a:ext>
              </a:extLst>
            </p:cNvPr>
            <p:cNvSpPr txBox="1"/>
            <p:nvPr/>
          </p:nvSpPr>
          <p:spPr>
            <a:xfrm>
              <a:off x="6060821" y="3188709"/>
              <a:ext cx="13458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Abstraction (2)</a:t>
              </a:r>
            </a:p>
          </p:txBody>
        </p:sp>
        <p:sp>
          <p:nvSpPr>
            <p:cNvPr id="8" name="Curved Right Arrow 7">
              <a:extLst>
                <a:ext uri="{FF2B5EF4-FFF2-40B4-BE49-F238E27FC236}">
                  <a16:creationId xmlns:a16="http://schemas.microsoft.com/office/drawing/2014/main" id="{D2E8FB9D-93BC-4DDC-20DA-0BB15AE22DB9}"/>
                </a:ext>
              </a:extLst>
            </p:cNvPr>
            <p:cNvSpPr/>
            <p:nvPr/>
          </p:nvSpPr>
          <p:spPr>
            <a:xfrm rot="16200000" flipV="1">
              <a:off x="5759029" y="3215942"/>
              <a:ext cx="306456" cy="564212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905D010-3FAC-3071-0EE1-76F4FDB274E3}"/>
                </a:ext>
              </a:extLst>
            </p:cNvPr>
            <p:cNvSpPr txBox="1"/>
            <p:nvPr/>
          </p:nvSpPr>
          <p:spPr>
            <a:xfrm>
              <a:off x="4985160" y="5883777"/>
              <a:ext cx="1457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Réévaluation (1)</a:t>
              </a:r>
            </a:p>
          </p:txBody>
        </p:sp>
      </p:grpSp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95FFD40D-9AD6-2CEF-B4BD-5D2A04DE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0697E18-022F-8297-109F-D14605E04EDD}"/>
              </a:ext>
            </a:extLst>
          </p:cNvPr>
          <p:cNvSpPr/>
          <p:nvPr/>
        </p:nvSpPr>
        <p:spPr>
          <a:xfrm>
            <a:off x="191386" y="1148316"/>
            <a:ext cx="11887200" cy="5114261"/>
          </a:xfrm>
          <a:prstGeom prst="rect">
            <a:avLst/>
          </a:prstGeom>
          <a:solidFill>
            <a:schemeClr val="bg1">
              <a:alpha val="729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Curved Right Arrow 3">
            <a:extLst>
              <a:ext uri="{FF2B5EF4-FFF2-40B4-BE49-F238E27FC236}">
                <a16:creationId xmlns:a16="http://schemas.microsoft.com/office/drawing/2014/main" id="{6833C4D8-7BA5-89EA-A115-836FAF40D7AC}"/>
              </a:ext>
            </a:extLst>
          </p:cNvPr>
          <p:cNvSpPr/>
          <p:nvPr/>
        </p:nvSpPr>
        <p:spPr>
          <a:xfrm rot="16200000" flipV="1">
            <a:off x="5939785" y="3184043"/>
            <a:ext cx="306456" cy="5642127"/>
          </a:xfrm>
          <a:prstGeom prst="curvedRightArrow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60AB3A-1757-64BA-ED5B-064E74098883}"/>
              </a:ext>
            </a:extLst>
          </p:cNvPr>
          <p:cNvSpPr txBox="1"/>
          <p:nvPr/>
        </p:nvSpPr>
        <p:spPr>
          <a:xfrm>
            <a:off x="5165916" y="5851878"/>
            <a:ext cx="1457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Réévaluation (1)</a:t>
            </a:r>
          </a:p>
        </p:txBody>
      </p:sp>
      <p:sp>
        <p:nvSpPr>
          <p:cNvPr id="47" name="Right Arrow Callout 46">
            <a:extLst>
              <a:ext uri="{FF2B5EF4-FFF2-40B4-BE49-F238E27FC236}">
                <a16:creationId xmlns:a16="http://schemas.microsoft.com/office/drawing/2014/main" id="{E3322C67-053F-CFE5-A222-B5614E6A1814}"/>
              </a:ext>
            </a:extLst>
          </p:cNvPr>
          <p:cNvSpPr/>
          <p:nvPr/>
        </p:nvSpPr>
        <p:spPr>
          <a:xfrm>
            <a:off x="498668" y="5305852"/>
            <a:ext cx="1656915" cy="426587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Cueillette de données</a:t>
            </a:r>
          </a:p>
        </p:txBody>
      </p:sp>
      <p:sp>
        <p:nvSpPr>
          <p:cNvPr id="49" name="Bent Arrow 48">
            <a:extLst>
              <a:ext uri="{FF2B5EF4-FFF2-40B4-BE49-F238E27FC236}">
                <a16:creationId xmlns:a16="http://schemas.microsoft.com/office/drawing/2014/main" id="{07212E9F-FDF7-B6E9-3DB4-B601F6729A98}"/>
              </a:ext>
            </a:extLst>
          </p:cNvPr>
          <p:cNvSpPr/>
          <p:nvPr/>
        </p:nvSpPr>
        <p:spPr>
          <a:xfrm>
            <a:off x="1903230" y="2424222"/>
            <a:ext cx="382773" cy="1082283"/>
          </a:xfrm>
          <a:prstGeom prst="ben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9B1F49-0460-9ACC-A89C-A417F8B0871A}"/>
              </a:ext>
            </a:extLst>
          </p:cNvPr>
          <p:cNvSpPr txBox="1"/>
          <p:nvPr/>
        </p:nvSpPr>
        <p:spPr>
          <a:xfrm>
            <a:off x="953946" y="2172205"/>
            <a:ext cx="1254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Mémorisation</a:t>
            </a:r>
          </a:p>
        </p:txBody>
      </p:sp>
      <p:pic>
        <p:nvPicPr>
          <p:cNvPr id="53" name="Graphic 52" descr="Robot with solid fill">
            <a:extLst>
              <a:ext uri="{FF2B5EF4-FFF2-40B4-BE49-F238E27FC236}">
                <a16:creationId xmlns:a16="http://schemas.microsoft.com/office/drawing/2014/main" id="{95800BF3-1250-22C2-8DA3-C764237169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1963" y="5798181"/>
            <a:ext cx="536413" cy="6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79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B20BA-B487-F35B-E485-68F5C853B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930E-8005-CCE3-7094-1F095B75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Science des données massives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29658-1B81-7ACD-63FE-C2DD238F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10A-765D-6249-964C-B73E317C0617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4E02A-6DD2-49D2-14FB-615C8CE0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26</a:t>
            </a:fld>
            <a:endParaRPr lang="fr-CA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14592FB-E571-646C-8ED8-0FE2CA2BA3A1}"/>
              </a:ext>
            </a:extLst>
          </p:cNvPr>
          <p:cNvGrpSpPr/>
          <p:nvPr/>
        </p:nvGrpSpPr>
        <p:grpSpPr>
          <a:xfrm>
            <a:off x="369605" y="1598837"/>
            <a:ext cx="11452789" cy="4571452"/>
            <a:chOff x="184540" y="1620102"/>
            <a:chExt cx="11452789" cy="457145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D3AAF34-1E1B-D0A9-E2F0-2C2FDAC060A6}"/>
                </a:ext>
              </a:extLst>
            </p:cNvPr>
            <p:cNvSpPr txBox="1"/>
            <p:nvPr/>
          </p:nvSpPr>
          <p:spPr>
            <a:xfrm>
              <a:off x="184540" y="3621741"/>
              <a:ext cx="14103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Théorisation (2)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2E102AA-70AA-770B-76A1-0F7CB9122AC5}"/>
                </a:ext>
              </a:extLst>
            </p:cNvPr>
            <p:cNvSpPr/>
            <p:nvPr/>
          </p:nvSpPr>
          <p:spPr>
            <a:xfrm>
              <a:off x="1964195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Scénario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F29D211-95F6-D932-6809-61DDD8C57FC5}"/>
                </a:ext>
              </a:extLst>
            </p:cNvPr>
            <p:cNvSpPr/>
            <p:nvPr/>
          </p:nvSpPr>
          <p:spPr>
            <a:xfrm>
              <a:off x="4903746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Plan d’Action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FB5C461-97EE-E338-F294-4F021D14108E}"/>
                </a:ext>
              </a:extLst>
            </p:cNvPr>
            <p:cNvSpPr/>
            <p:nvPr/>
          </p:nvSpPr>
          <p:spPr>
            <a:xfrm>
              <a:off x="7843298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Attentes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D71D293-0578-3463-09B4-4EB775EF90F0}"/>
                </a:ext>
              </a:extLst>
            </p:cNvPr>
            <p:cNvCxnSpPr>
              <a:stCxn id="19" idx="3"/>
              <a:endCxn id="20" idx="1"/>
            </p:cNvCxnSpPr>
            <p:nvPr/>
          </p:nvCxnSpPr>
          <p:spPr>
            <a:xfrm>
              <a:off x="3571928" y="4068888"/>
              <a:ext cx="1331818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733B7CB-0360-F2B1-233E-7DFD4541FB0D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6511480" y="4068888"/>
              <a:ext cx="1331818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Frame 33">
              <a:extLst>
                <a:ext uri="{FF2B5EF4-FFF2-40B4-BE49-F238E27FC236}">
                  <a16:creationId xmlns:a16="http://schemas.microsoft.com/office/drawing/2014/main" id="{400050E6-DAB8-F2DB-CA1B-AA2BE019BE62}"/>
                </a:ext>
              </a:extLst>
            </p:cNvPr>
            <p:cNvSpPr/>
            <p:nvPr/>
          </p:nvSpPr>
          <p:spPr>
            <a:xfrm>
              <a:off x="1582754" y="3621741"/>
              <a:ext cx="8306027" cy="919720"/>
            </a:xfrm>
            <a:prstGeom prst="fram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14E7D50-230C-9B80-615D-BF60016FD626}"/>
                </a:ext>
              </a:extLst>
            </p:cNvPr>
            <p:cNvSpPr/>
            <p:nvPr/>
          </p:nvSpPr>
          <p:spPr>
            <a:xfrm>
              <a:off x="2287327" y="5375463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58D58D4-7EB7-35F8-E9B2-7F5E8E33792A}"/>
                </a:ext>
              </a:extLst>
            </p:cNvPr>
            <p:cNvCxnSpPr>
              <a:cxnSpLocks/>
              <a:stCxn id="6" idx="0"/>
              <a:endCxn id="19" idx="2"/>
            </p:cNvCxnSpPr>
            <p:nvPr/>
          </p:nvCxnSpPr>
          <p:spPr>
            <a:xfrm flipH="1" flipV="1">
              <a:off x="2768062" y="4258009"/>
              <a:ext cx="323132" cy="1117454"/>
            </a:xfrm>
            <a:prstGeom prst="straightConnector1">
              <a:avLst/>
            </a:prstGeom>
            <a:ln w="6032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52AF1F-FED1-42B7-26D8-2D71FE9C8DBF}"/>
                </a:ext>
              </a:extLst>
            </p:cNvPr>
            <p:cNvSpPr txBox="1"/>
            <p:nvPr/>
          </p:nvSpPr>
          <p:spPr>
            <a:xfrm>
              <a:off x="1616308" y="4737719"/>
              <a:ext cx="1656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Classification </a:t>
              </a:r>
              <a:br>
                <a:rPr lang="fr-CA" sz="1400" dirty="0"/>
              </a:br>
              <a:r>
                <a:rPr lang="fr-CA" sz="1400" dirty="0"/>
                <a:t>/ Interprétation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C2C79AC-7311-C093-3CC9-057F8530BFCF}"/>
                </a:ext>
              </a:extLst>
            </p:cNvPr>
            <p:cNvSpPr/>
            <p:nvPr/>
          </p:nvSpPr>
          <p:spPr>
            <a:xfrm>
              <a:off x="4894779" y="5413112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Mise en œuvre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DE1F4114-71DE-6AD3-DA95-E266542AC15D}"/>
                </a:ext>
              </a:extLst>
            </p:cNvPr>
            <p:cNvSpPr/>
            <p:nvPr/>
          </p:nvSpPr>
          <p:spPr>
            <a:xfrm>
              <a:off x="7929455" y="5413112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Résultats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6CBA5C5-7B5E-FABC-A07C-C3A28DA575C8}"/>
                </a:ext>
              </a:extLst>
            </p:cNvPr>
            <p:cNvCxnSpPr>
              <a:cxnSpLocks/>
              <a:stCxn id="20" idx="2"/>
              <a:endCxn id="12" idx="0"/>
            </p:cNvCxnSpPr>
            <p:nvPr/>
          </p:nvCxnSpPr>
          <p:spPr>
            <a:xfrm flipH="1">
              <a:off x="5698646" y="4258009"/>
              <a:ext cx="8968" cy="1155103"/>
            </a:xfrm>
            <a:prstGeom prst="straightConnector1">
              <a:avLst/>
            </a:prstGeom>
            <a:ln w="6032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114ADA4-E38C-F91A-808A-9A8C504B8D6E}"/>
                </a:ext>
              </a:extLst>
            </p:cNvPr>
            <p:cNvCxnSpPr>
              <a:cxnSpLocks/>
              <a:stCxn id="21" idx="2"/>
              <a:endCxn id="13" idx="0"/>
            </p:cNvCxnSpPr>
            <p:nvPr/>
          </p:nvCxnSpPr>
          <p:spPr>
            <a:xfrm>
              <a:off x="8647165" y="4258009"/>
              <a:ext cx="86157" cy="1155103"/>
            </a:xfrm>
            <a:prstGeom prst="straightConnector1">
              <a:avLst/>
            </a:prstGeom>
            <a:ln w="6032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30CE6AC-FF0C-92A7-4015-D74226C71472}"/>
                </a:ext>
              </a:extLst>
            </p:cNvPr>
            <p:cNvSpPr txBox="1"/>
            <p:nvPr/>
          </p:nvSpPr>
          <p:spPr>
            <a:xfrm>
              <a:off x="5698645" y="4728175"/>
              <a:ext cx="1015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Décision</a:t>
              </a:r>
            </a:p>
            <a:p>
              <a:r>
                <a:rPr lang="fr-CA" sz="1400" dirty="0"/>
                <a:t>informée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B98C22-2BE7-28AA-71EA-C506401B419B}"/>
                </a:ext>
              </a:extLst>
            </p:cNvPr>
            <p:cNvSpPr txBox="1"/>
            <p:nvPr/>
          </p:nvSpPr>
          <p:spPr>
            <a:xfrm>
              <a:off x="8776448" y="4588454"/>
              <a:ext cx="106920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Suivi,</a:t>
              </a:r>
              <a:br>
                <a:rPr lang="fr-CA" sz="1400" dirty="0"/>
              </a:br>
              <a:r>
                <a:rPr lang="fr-CA" sz="1400" dirty="0"/>
                <a:t>détection</a:t>
              </a:r>
              <a:br>
                <a:rPr lang="fr-CA" sz="1400" dirty="0"/>
              </a:br>
              <a:r>
                <a:rPr lang="fr-CA" sz="1400" dirty="0"/>
                <a:t>d’écarts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CDD164E-C0D4-7B47-4017-9B0D5E5BAD04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>
              <a:off x="6502512" y="5602233"/>
              <a:ext cx="1426943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8755371-9222-7B8B-4F13-207CD8CC7DEF}"/>
                </a:ext>
              </a:extLst>
            </p:cNvPr>
            <p:cNvGrpSpPr/>
            <p:nvPr/>
          </p:nvGrpSpPr>
          <p:grpSpPr>
            <a:xfrm>
              <a:off x="2231346" y="1620102"/>
              <a:ext cx="6934598" cy="1452080"/>
              <a:chOff x="1886673" y="1215343"/>
              <a:chExt cx="8681013" cy="2147216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DE325BA-E2CD-8376-8ACB-D8C3653B2BA8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4171614" y="2289175"/>
                <a:ext cx="1162396" cy="0"/>
              </a:xfrm>
              <a:prstGeom prst="straightConnector1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CBA602B-39A6-B5B9-4DE8-261B024903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3181" y="2289175"/>
                <a:ext cx="1390996" cy="0"/>
              </a:xfrm>
              <a:prstGeom prst="straightConnector1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E630FD8-E77A-7DAF-944D-2D137E985565}"/>
                  </a:ext>
                </a:extLst>
              </p:cNvPr>
              <p:cNvSpPr/>
              <p:nvPr/>
            </p:nvSpPr>
            <p:spPr>
              <a:xfrm>
                <a:off x="2263843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7A856444-2B16-C585-3EEB-64E8EB1FD06B}"/>
                  </a:ext>
                </a:extLst>
              </p:cNvPr>
              <p:cNvSpPr/>
              <p:nvPr/>
            </p:nvSpPr>
            <p:spPr>
              <a:xfrm>
                <a:off x="5334010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83669148-442B-5B19-F0F3-43D00CD56751}"/>
                  </a:ext>
                </a:extLst>
              </p:cNvPr>
              <p:cNvSpPr/>
              <p:nvPr/>
            </p:nvSpPr>
            <p:spPr>
              <a:xfrm>
                <a:off x="8404177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Objectif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A317E80D-4125-FFF8-48CB-1408E7077DFB}"/>
                  </a:ext>
                </a:extLst>
              </p:cNvPr>
              <p:cNvSpPr/>
              <p:nvPr/>
            </p:nvSpPr>
            <p:spPr>
              <a:xfrm>
                <a:off x="2416243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92BC3FB0-2E73-4F9B-4116-4597EB7DBC21}"/>
                  </a:ext>
                </a:extLst>
              </p:cNvPr>
              <p:cNvSpPr/>
              <p:nvPr/>
            </p:nvSpPr>
            <p:spPr>
              <a:xfrm>
                <a:off x="2568643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9D93C474-D498-82A3-63F6-3000F5F50453}"/>
                  </a:ext>
                </a:extLst>
              </p:cNvPr>
              <p:cNvSpPr/>
              <p:nvPr/>
            </p:nvSpPr>
            <p:spPr>
              <a:xfrm>
                <a:off x="5486410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E02B9C78-95B9-DFE0-9B96-4463E51BE27F}"/>
                  </a:ext>
                </a:extLst>
              </p:cNvPr>
              <p:cNvSpPr/>
              <p:nvPr/>
            </p:nvSpPr>
            <p:spPr>
              <a:xfrm>
                <a:off x="5638810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51735616-C6B5-4B47-D99C-263469FA4BC2}"/>
                  </a:ext>
                </a:extLst>
              </p:cNvPr>
              <p:cNvSpPr/>
              <p:nvPr/>
            </p:nvSpPr>
            <p:spPr>
              <a:xfrm>
                <a:off x="8556577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Objectif</a:t>
                </a: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B87490F0-740E-111D-260A-8829F89A6758}"/>
                  </a:ext>
                </a:extLst>
              </p:cNvPr>
              <p:cNvSpPr/>
              <p:nvPr/>
            </p:nvSpPr>
            <p:spPr>
              <a:xfrm>
                <a:off x="8708977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Conséquence</a:t>
                </a:r>
                <a:endPara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97EC1E-021F-4B0E-C37D-DDE7058B7F41}"/>
                  </a:ext>
                </a:extLst>
              </p:cNvPr>
              <p:cNvSpPr txBox="1"/>
              <p:nvPr/>
            </p:nvSpPr>
            <p:spPr>
              <a:xfrm>
                <a:off x="5430016" y="1316231"/>
                <a:ext cx="1225616" cy="455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400" dirty="0"/>
                  <a:t>Historique</a:t>
                </a:r>
              </a:p>
            </p:txBody>
          </p:sp>
          <p:sp>
            <p:nvSpPr>
              <p:cNvPr id="31" name="Can 30">
                <a:extLst>
                  <a:ext uri="{FF2B5EF4-FFF2-40B4-BE49-F238E27FC236}">
                    <a16:creationId xmlns:a16="http://schemas.microsoft.com/office/drawing/2014/main" id="{D0E87558-E7C0-9E53-617C-1CC9ACE9BA85}"/>
                  </a:ext>
                </a:extLst>
              </p:cNvPr>
              <p:cNvSpPr/>
              <p:nvPr/>
            </p:nvSpPr>
            <p:spPr>
              <a:xfrm>
                <a:off x="1886673" y="1215343"/>
                <a:ext cx="8681013" cy="2147216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400" dirty="0"/>
              </a:p>
            </p:txBody>
          </p:sp>
        </p:grpSp>
        <p:sp>
          <p:nvSpPr>
            <p:cNvPr id="32" name="Notched Right Arrow 31">
              <a:extLst>
                <a:ext uri="{FF2B5EF4-FFF2-40B4-BE49-F238E27FC236}">
                  <a16:creationId xmlns:a16="http://schemas.microsoft.com/office/drawing/2014/main" id="{1D311A4F-43FC-DFFB-5ABB-D1CAF02E6A19}"/>
                </a:ext>
              </a:extLst>
            </p:cNvPr>
            <p:cNvSpPr/>
            <p:nvPr/>
          </p:nvSpPr>
          <p:spPr>
            <a:xfrm rot="5400000">
              <a:off x="5560919" y="3013868"/>
              <a:ext cx="349695" cy="699377"/>
            </a:xfrm>
            <a:prstGeom prst="notchedRightArrow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1E6E329A-B9FE-8926-FE2E-10E49E9979B8}"/>
                </a:ext>
              </a:extLst>
            </p:cNvPr>
            <p:cNvSpPr/>
            <p:nvPr/>
          </p:nvSpPr>
          <p:spPr>
            <a:xfrm>
              <a:off x="10551697" y="3879767"/>
              <a:ext cx="1030037" cy="335640"/>
            </a:xfrm>
            <a:prstGeom prst="hex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Critères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EE7B3BF-047F-B470-1BDC-4D88C0DE2568}"/>
                </a:ext>
              </a:extLst>
            </p:cNvPr>
            <p:cNvCxnSpPr>
              <a:cxnSpLocks/>
              <a:stCxn id="21" idx="3"/>
              <a:endCxn id="33" idx="3"/>
            </p:cNvCxnSpPr>
            <p:nvPr/>
          </p:nvCxnSpPr>
          <p:spPr>
            <a:xfrm flipV="1">
              <a:off x="9451031" y="4047587"/>
              <a:ext cx="1100666" cy="21301"/>
            </a:xfrm>
            <a:prstGeom prst="straightConnector1">
              <a:avLst/>
            </a:prstGeom>
            <a:ln w="6032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EBE65C13-358F-C1F4-5D8E-041DB85D6C1C}"/>
                </a:ext>
              </a:extLst>
            </p:cNvPr>
            <p:cNvSpPr/>
            <p:nvPr/>
          </p:nvSpPr>
          <p:spPr>
            <a:xfrm>
              <a:off x="10448918" y="2951022"/>
              <a:ext cx="1188411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Objectifs</a:t>
              </a:r>
              <a:endPara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981BF8F-946E-217F-C59D-94E85C052DA2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 flipH="1">
              <a:off x="11043123" y="3329264"/>
              <a:ext cx="1" cy="550503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Curved Right Arrow 50">
              <a:extLst>
                <a:ext uri="{FF2B5EF4-FFF2-40B4-BE49-F238E27FC236}">
                  <a16:creationId xmlns:a16="http://schemas.microsoft.com/office/drawing/2014/main" id="{E9847F15-CED9-2D05-614E-0E6B8373C783}"/>
                </a:ext>
              </a:extLst>
            </p:cNvPr>
            <p:cNvSpPr/>
            <p:nvPr/>
          </p:nvSpPr>
          <p:spPr>
            <a:xfrm>
              <a:off x="1020726" y="3879767"/>
              <a:ext cx="467832" cy="50084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52" name="Right Arrow Callout 51">
              <a:extLst>
                <a:ext uri="{FF2B5EF4-FFF2-40B4-BE49-F238E27FC236}">
                  <a16:creationId xmlns:a16="http://schemas.microsoft.com/office/drawing/2014/main" id="{A5F1FF7E-D8DE-079D-A977-27F77FB67F22}"/>
                </a:ext>
              </a:extLst>
            </p:cNvPr>
            <p:cNvSpPr/>
            <p:nvPr/>
          </p:nvSpPr>
          <p:spPr>
            <a:xfrm>
              <a:off x="307280" y="5327118"/>
              <a:ext cx="1656915" cy="426587"/>
            </a:xfrm>
            <a:prstGeom prst="rightArrow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Cueillette de données</a:t>
              </a:r>
            </a:p>
          </p:txBody>
        </p:sp>
        <p:sp>
          <p:nvSpPr>
            <p:cNvPr id="57" name="Bent Arrow 56">
              <a:extLst>
                <a:ext uri="{FF2B5EF4-FFF2-40B4-BE49-F238E27FC236}">
                  <a16:creationId xmlns:a16="http://schemas.microsoft.com/office/drawing/2014/main" id="{0B59D49B-7585-E129-240C-E119C6AD64ED}"/>
                </a:ext>
              </a:extLst>
            </p:cNvPr>
            <p:cNvSpPr/>
            <p:nvPr/>
          </p:nvSpPr>
          <p:spPr>
            <a:xfrm>
              <a:off x="1722474" y="2456121"/>
              <a:ext cx="382773" cy="1082283"/>
            </a:xfrm>
            <a:prstGeom prst="bent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F803D4-1C9B-41C6-6DD1-05E79DD413D8}"/>
                </a:ext>
              </a:extLst>
            </p:cNvPr>
            <p:cNvSpPr txBox="1"/>
            <p:nvPr/>
          </p:nvSpPr>
          <p:spPr>
            <a:xfrm>
              <a:off x="773190" y="2204104"/>
              <a:ext cx="1254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Mémorisation</a:t>
              </a:r>
            </a:p>
          </p:txBody>
        </p:sp>
        <p:sp>
          <p:nvSpPr>
            <p:cNvPr id="60" name="Curved Right Arrow 59">
              <a:extLst>
                <a:ext uri="{FF2B5EF4-FFF2-40B4-BE49-F238E27FC236}">
                  <a16:creationId xmlns:a16="http://schemas.microsoft.com/office/drawing/2014/main" id="{C42E9EC8-2428-525D-6EEC-FB181A1E8841}"/>
                </a:ext>
              </a:extLst>
            </p:cNvPr>
            <p:cNvSpPr/>
            <p:nvPr/>
          </p:nvSpPr>
          <p:spPr>
            <a:xfrm rot="16200000" flipH="1">
              <a:off x="10837298" y="2490827"/>
              <a:ext cx="306456" cy="50084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49A2C72-ED89-7A45-98C0-54E593A43021}"/>
                </a:ext>
              </a:extLst>
            </p:cNvPr>
            <p:cNvSpPr txBox="1"/>
            <p:nvPr/>
          </p:nvSpPr>
          <p:spPr>
            <a:xfrm>
              <a:off x="10704325" y="2274483"/>
              <a:ext cx="836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Pivot (3)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293310-16C1-22BB-11EB-A08306568859}"/>
                </a:ext>
              </a:extLst>
            </p:cNvPr>
            <p:cNvSpPr txBox="1"/>
            <p:nvPr/>
          </p:nvSpPr>
          <p:spPr>
            <a:xfrm>
              <a:off x="6060821" y="3188709"/>
              <a:ext cx="13458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Abstraction (2)</a:t>
              </a:r>
            </a:p>
          </p:txBody>
        </p:sp>
        <p:sp>
          <p:nvSpPr>
            <p:cNvPr id="8" name="Curved Right Arrow 7">
              <a:extLst>
                <a:ext uri="{FF2B5EF4-FFF2-40B4-BE49-F238E27FC236}">
                  <a16:creationId xmlns:a16="http://schemas.microsoft.com/office/drawing/2014/main" id="{492D6F27-1CD2-DF35-D96A-8983004BCB0A}"/>
                </a:ext>
              </a:extLst>
            </p:cNvPr>
            <p:cNvSpPr/>
            <p:nvPr/>
          </p:nvSpPr>
          <p:spPr>
            <a:xfrm rot="16200000" flipV="1">
              <a:off x="5759029" y="3215942"/>
              <a:ext cx="306456" cy="564212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CEAB93-A93B-ED9C-3D1D-196E3D8E7434}"/>
                </a:ext>
              </a:extLst>
            </p:cNvPr>
            <p:cNvSpPr txBox="1"/>
            <p:nvPr/>
          </p:nvSpPr>
          <p:spPr>
            <a:xfrm>
              <a:off x="4985160" y="5883777"/>
              <a:ext cx="1457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Réévaluation (1)</a:t>
              </a:r>
            </a:p>
          </p:txBody>
        </p:sp>
      </p:grpSp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91921A5D-47C0-F94A-E87A-AAA455B5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B9C4E65-2FB0-EDE2-D380-34D85CE9C760}"/>
              </a:ext>
            </a:extLst>
          </p:cNvPr>
          <p:cNvSpPr/>
          <p:nvPr/>
        </p:nvSpPr>
        <p:spPr>
          <a:xfrm>
            <a:off x="191386" y="1148316"/>
            <a:ext cx="11887200" cy="5114261"/>
          </a:xfrm>
          <a:prstGeom prst="rect">
            <a:avLst/>
          </a:prstGeom>
          <a:solidFill>
            <a:schemeClr val="bg1">
              <a:alpha val="729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8" name="Notched Right Arrow 47">
            <a:extLst>
              <a:ext uri="{FF2B5EF4-FFF2-40B4-BE49-F238E27FC236}">
                <a16:creationId xmlns:a16="http://schemas.microsoft.com/office/drawing/2014/main" id="{C1D82805-3664-2352-C109-4482CB488391}"/>
              </a:ext>
            </a:extLst>
          </p:cNvPr>
          <p:cNvSpPr/>
          <p:nvPr/>
        </p:nvSpPr>
        <p:spPr>
          <a:xfrm rot="5400000">
            <a:off x="5752305" y="2992602"/>
            <a:ext cx="349695" cy="699377"/>
          </a:xfrm>
          <a:prstGeom prst="notched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A058E2-50C5-5AD4-7A20-DF324E72AEC6}"/>
              </a:ext>
            </a:extLst>
          </p:cNvPr>
          <p:cNvSpPr txBox="1"/>
          <p:nvPr/>
        </p:nvSpPr>
        <p:spPr>
          <a:xfrm>
            <a:off x="6252207" y="3167443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Abstraction (2)</a:t>
            </a:r>
          </a:p>
        </p:txBody>
      </p:sp>
      <p:pic>
        <p:nvPicPr>
          <p:cNvPr id="50" name="Graphic 49" descr="Robot with solid fill">
            <a:extLst>
              <a:ext uri="{FF2B5EF4-FFF2-40B4-BE49-F238E27FC236}">
                <a16:creationId xmlns:a16="http://schemas.microsoft.com/office/drawing/2014/main" id="{D58B53C6-139A-04EB-8F47-A07018ED63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8634" y="3015333"/>
            <a:ext cx="536413" cy="6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31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E8CDD-3A1C-105C-26F5-30B34B8C3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C436C-D874-7115-7021-01301082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Automatisation des processus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A0F03-7FA3-74DD-2B35-25711F81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10A-765D-6249-964C-B73E317C0617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141F8-0EB1-3F95-A9F5-3800B0ED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27</a:t>
            </a:fld>
            <a:endParaRPr lang="fr-CA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721F74-1D64-82A0-EAC2-522997C1F180}"/>
              </a:ext>
            </a:extLst>
          </p:cNvPr>
          <p:cNvGrpSpPr/>
          <p:nvPr/>
        </p:nvGrpSpPr>
        <p:grpSpPr>
          <a:xfrm>
            <a:off x="369605" y="1598837"/>
            <a:ext cx="11452789" cy="4571452"/>
            <a:chOff x="184540" y="1620102"/>
            <a:chExt cx="11452789" cy="457145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8E395B8-DAC5-11CC-8B40-F0A2235AD040}"/>
                </a:ext>
              </a:extLst>
            </p:cNvPr>
            <p:cNvSpPr txBox="1"/>
            <p:nvPr/>
          </p:nvSpPr>
          <p:spPr>
            <a:xfrm>
              <a:off x="184540" y="3621741"/>
              <a:ext cx="14103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Théorisation (2)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15DDDEE-639B-26EB-04A5-8807AA6EC04F}"/>
                </a:ext>
              </a:extLst>
            </p:cNvPr>
            <p:cNvSpPr/>
            <p:nvPr/>
          </p:nvSpPr>
          <p:spPr>
            <a:xfrm>
              <a:off x="1964195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Scénario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EA50BF3-B7CF-FAE8-7B71-FC15AB75C887}"/>
                </a:ext>
              </a:extLst>
            </p:cNvPr>
            <p:cNvSpPr/>
            <p:nvPr/>
          </p:nvSpPr>
          <p:spPr>
            <a:xfrm>
              <a:off x="4903746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Plan d’Action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7C2BB758-BA78-3605-1286-6BBE00CA29CA}"/>
                </a:ext>
              </a:extLst>
            </p:cNvPr>
            <p:cNvSpPr/>
            <p:nvPr/>
          </p:nvSpPr>
          <p:spPr>
            <a:xfrm>
              <a:off x="7843298" y="3879767"/>
              <a:ext cx="1607733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Attentes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8C030E5-7A82-985C-F9AF-90D7006B3325}"/>
                </a:ext>
              </a:extLst>
            </p:cNvPr>
            <p:cNvCxnSpPr>
              <a:stCxn id="19" idx="3"/>
              <a:endCxn id="20" idx="1"/>
            </p:cNvCxnSpPr>
            <p:nvPr/>
          </p:nvCxnSpPr>
          <p:spPr>
            <a:xfrm>
              <a:off x="3571928" y="4068888"/>
              <a:ext cx="1331818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264A6B6-FC2F-D27A-14EA-DCDFE720FC4F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6511480" y="4068888"/>
              <a:ext cx="1331818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Frame 33">
              <a:extLst>
                <a:ext uri="{FF2B5EF4-FFF2-40B4-BE49-F238E27FC236}">
                  <a16:creationId xmlns:a16="http://schemas.microsoft.com/office/drawing/2014/main" id="{FC55B42B-7256-A8AE-2C65-4F47AB7E3525}"/>
                </a:ext>
              </a:extLst>
            </p:cNvPr>
            <p:cNvSpPr/>
            <p:nvPr/>
          </p:nvSpPr>
          <p:spPr>
            <a:xfrm>
              <a:off x="1582754" y="3621741"/>
              <a:ext cx="8306027" cy="919720"/>
            </a:xfrm>
            <a:prstGeom prst="fram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FE47D88-6871-3FD2-4394-6B026CC2C9CA}"/>
                </a:ext>
              </a:extLst>
            </p:cNvPr>
            <p:cNvSpPr/>
            <p:nvPr/>
          </p:nvSpPr>
          <p:spPr>
            <a:xfrm>
              <a:off x="2287327" y="5375463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439FC60-BA65-5483-5898-F99326619C82}"/>
                </a:ext>
              </a:extLst>
            </p:cNvPr>
            <p:cNvCxnSpPr>
              <a:cxnSpLocks/>
              <a:stCxn id="6" idx="0"/>
              <a:endCxn id="19" idx="2"/>
            </p:cNvCxnSpPr>
            <p:nvPr/>
          </p:nvCxnSpPr>
          <p:spPr>
            <a:xfrm flipH="1" flipV="1">
              <a:off x="2768062" y="4258009"/>
              <a:ext cx="323132" cy="1117454"/>
            </a:xfrm>
            <a:prstGeom prst="straightConnector1">
              <a:avLst/>
            </a:prstGeom>
            <a:ln w="6032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2AFDED-71B1-A74A-05F2-9F9F924DF678}"/>
                </a:ext>
              </a:extLst>
            </p:cNvPr>
            <p:cNvSpPr txBox="1"/>
            <p:nvPr/>
          </p:nvSpPr>
          <p:spPr>
            <a:xfrm>
              <a:off x="1616308" y="4737719"/>
              <a:ext cx="1656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Classification </a:t>
              </a:r>
              <a:br>
                <a:rPr lang="fr-CA" sz="1400" dirty="0"/>
              </a:br>
              <a:r>
                <a:rPr lang="fr-CA" sz="1400" dirty="0"/>
                <a:t>/ Interprétation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81CE577-333A-959C-271E-6BB73FF058FA}"/>
                </a:ext>
              </a:extLst>
            </p:cNvPr>
            <p:cNvSpPr/>
            <p:nvPr/>
          </p:nvSpPr>
          <p:spPr>
            <a:xfrm>
              <a:off x="4894779" y="5413112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Mise en œuvre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3D43FBD-D96B-A2E2-4C01-0170C8D4762F}"/>
                </a:ext>
              </a:extLst>
            </p:cNvPr>
            <p:cNvSpPr/>
            <p:nvPr/>
          </p:nvSpPr>
          <p:spPr>
            <a:xfrm>
              <a:off x="7929455" y="5413112"/>
              <a:ext cx="1607733" cy="378242"/>
            </a:xfrm>
            <a:custGeom>
              <a:avLst/>
              <a:gdLst>
                <a:gd name="connsiteX0" fmla="*/ 0 w 1607733"/>
                <a:gd name="connsiteY0" fmla="*/ 63042 h 378242"/>
                <a:gd name="connsiteX1" fmla="*/ 63042 w 1607733"/>
                <a:gd name="connsiteY1" fmla="*/ 0 h 378242"/>
                <a:gd name="connsiteX2" fmla="*/ 571741 w 1607733"/>
                <a:gd name="connsiteY2" fmla="*/ 0 h 378242"/>
                <a:gd name="connsiteX3" fmla="*/ 1065624 w 1607733"/>
                <a:gd name="connsiteY3" fmla="*/ 0 h 378242"/>
                <a:gd name="connsiteX4" fmla="*/ 1544691 w 1607733"/>
                <a:gd name="connsiteY4" fmla="*/ 0 h 378242"/>
                <a:gd name="connsiteX5" fmla="*/ 1607733 w 1607733"/>
                <a:gd name="connsiteY5" fmla="*/ 63042 h 378242"/>
                <a:gd name="connsiteX6" fmla="*/ 1607733 w 1607733"/>
                <a:gd name="connsiteY6" fmla="*/ 315200 h 378242"/>
                <a:gd name="connsiteX7" fmla="*/ 1544691 w 1607733"/>
                <a:gd name="connsiteY7" fmla="*/ 378242 h 378242"/>
                <a:gd name="connsiteX8" fmla="*/ 1035992 w 1607733"/>
                <a:gd name="connsiteY8" fmla="*/ 378242 h 378242"/>
                <a:gd name="connsiteX9" fmla="*/ 586558 w 1607733"/>
                <a:gd name="connsiteY9" fmla="*/ 378242 h 378242"/>
                <a:gd name="connsiteX10" fmla="*/ 63042 w 1607733"/>
                <a:gd name="connsiteY10" fmla="*/ 378242 h 378242"/>
                <a:gd name="connsiteX11" fmla="*/ 0 w 1607733"/>
                <a:gd name="connsiteY11" fmla="*/ 315200 h 378242"/>
                <a:gd name="connsiteX12" fmla="*/ 0 w 1607733"/>
                <a:gd name="connsiteY12" fmla="*/ 63042 h 37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7733" h="378242" fill="none" extrusionOk="0">
                  <a:moveTo>
                    <a:pt x="0" y="63042"/>
                  </a:moveTo>
                  <a:cubicBezTo>
                    <a:pt x="-4548" y="28972"/>
                    <a:pt x="21061" y="-4943"/>
                    <a:pt x="63042" y="0"/>
                  </a:cubicBezTo>
                  <a:cubicBezTo>
                    <a:pt x="289299" y="-38775"/>
                    <a:pt x="387600" y="45553"/>
                    <a:pt x="571741" y="0"/>
                  </a:cubicBezTo>
                  <a:cubicBezTo>
                    <a:pt x="755882" y="-45553"/>
                    <a:pt x="933369" y="36587"/>
                    <a:pt x="1065624" y="0"/>
                  </a:cubicBezTo>
                  <a:cubicBezTo>
                    <a:pt x="1197879" y="-36587"/>
                    <a:pt x="1409626" y="8061"/>
                    <a:pt x="1544691" y="0"/>
                  </a:cubicBezTo>
                  <a:cubicBezTo>
                    <a:pt x="1577537" y="81"/>
                    <a:pt x="1611486" y="21459"/>
                    <a:pt x="1607733" y="63042"/>
                  </a:cubicBezTo>
                  <a:cubicBezTo>
                    <a:pt x="1613318" y="188268"/>
                    <a:pt x="1607477" y="198875"/>
                    <a:pt x="1607733" y="315200"/>
                  </a:cubicBezTo>
                  <a:cubicBezTo>
                    <a:pt x="1611827" y="358123"/>
                    <a:pt x="1577123" y="379500"/>
                    <a:pt x="1544691" y="378242"/>
                  </a:cubicBezTo>
                  <a:cubicBezTo>
                    <a:pt x="1421787" y="414096"/>
                    <a:pt x="1200656" y="327452"/>
                    <a:pt x="1035992" y="378242"/>
                  </a:cubicBezTo>
                  <a:cubicBezTo>
                    <a:pt x="871328" y="429032"/>
                    <a:pt x="810785" y="329818"/>
                    <a:pt x="586558" y="378242"/>
                  </a:cubicBezTo>
                  <a:cubicBezTo>
                    <a:pt x="362331" y="426666"/>
                    <a:pt x="212322" y="364630"/>
                    <a:pt x="63042" y="378242"/>
                  </a:cubicBezTo>
                  <a:cubicBezTo>
                    <a:pt x="29390" y="378650"/>
                    <a:pt x="827" y="352802"/>
                    <a:pt x="0" y="315200"/>
                  </a:cubicBezTo>
                  <a:cubicBezTo>
                    <a:pt x="-7799" y="247966"/>
                    <a:pt x="7395" y="185811"/>
                    <a:pt x="0" y="63042"/>
                  </a:cubicBezTo>
                  <a:close/>
                </a:path>
                <a:path w="1607733" h="378242" stroke="0" extrusionOk="0">
                  <a:moveTo>
                    <a:pt x="0" y="63042"/>
                  </a:moveTo>
                  <a:cubicBezTo>
                    <a:pt x="-6877" y="23983"/>
                    <a:pt x="24531" y="1387"/>
                    <a:pt x="63042" y="0"/>
                  </a:cubicBezTo>
                  <a:cubicBezTo>
                    <a:pt x="276219" y="-38925"/>
                    <a:pt x="386382" y="36620"/>
                    <a:pt x="586558" y="0"/>
                  </a:cubicBezTo>
                  <a:cubicBezTo>
                    <a:pt x="786734" y="-36620"/>
                    <a:pt x="957495" y="52943"/>
                    <a:pt x="1065624" y="0"/>
                  </a:cubicBezTo>
                  <a:cubicBezTo>
                    <a:pt x="1173753" y="-52943"/>
                    <a:pt x="1359609" y="40338"/>
                    <a:pt x="1544691" y="0"/>
                  </a:cubicBezTo>
                  <a:cubicBezTo>
                    <a:pt x="1578002" y="-4850"/>
                    <a:pt x="1609385" y="22110"/>
                    <a:pt x="1607733" y="63042"/>
                  </a:cubicBezTo>
                  <a:cubicBezTo>
                    <a:pt x="1626469" y="136244"/>
                    <a:pt x="1604211" y="216506"/>
                    <a:pt x="1607733" y="315200"/>
                  </a:cubicBezTo>
                  <a:cubicBezTo>
                    <a:pt x="1607335" y="346225"/>
                    <a:pt x="1575371" y="383992"/>
                    <a:pt x="1544691" y="378242"/>
                  </a:cubicBezTo>
                  <a:cubicBezTo>
                    <a:pt x="1409686" y="381392"/>
                    <a:pt x="1187381" y="334155"/>
                    <a:pt x="1080441" y="378242"/>
                  </a:cubicBezTo>
                  <a:cubicBezTo>
                    <a:pt x="973501" y="422329"/>
                    <a:pt x="739147" y="350521"/>
                    <a:pt x="586558" y="378242"/>
                  </a:cubicBezTo>
                  <a:cubicBezTo>
                    <a:pt x="433969" y="405963"/>
                    <a:pt x="317112" y="354582"/>
                    <a:pt x="63042" y="378242"/>
                  </a:cubicBezTo>
                  <a:cubicBezTo>
                    <a:pt x="35525" y="371028"/>
                    <a:pt x="2182" y="348610"/>
                    <a:pt x="0" y="315200"/>
                  </a:cubicBezTo>
                  <a:cubicBezTo>
                    <a:pt x="-26711" y="210135"/>
                    <a:pt x="22447" y="136482"/>
                    <a:pt x="0" y="63042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Résultats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5A1B1D-6C0D-88C1-CFDF-1BFE0C9BFDA5}"/>
                </a:ext>
              </a:extLst>
            </p:cNvPr>
            <p:cNvCxnSpPr>
              <a:cxnSpLocks/>
              <a:stCxn id="20" idx="2"/>
              <a:endCxn id="12" idx="0"/>
            </p:cNvCxnSpPr>
            <p:nvPr/>
          </p:nvCxnSpPr>
          <p:spPr>
            <a:xfrm flipH="1">
              <a:off x="5698646" y="4258009"/>
              <a:ext cx="8968" cy="1155103"/>
            </a:xfrm>
            <a:prstGeom prst="straightConnector1">
              <a:avLst/>
            </a:prstGeom>
            <a:ln w="6032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AE46E73-AF51-01AF-676B-3CE6D0895A77}"/>
                </a:ext>
              </a:extLst>
            </p:cNvPr>
            <p:cNvCxnSpPr>
              <a:cxnSpLocks/>
              <a:stCxn id="21" idx="2"/>
              <a:endCxn id="13" idx="0"/>
            </p:cNvCxnSpPr>
            <p:nvPr/>
          </p:nvCxnSpPr>
          <p:spPr>
            <a:xfrm>
              <a:off x="8647165" y="4258009"/>
              <a:ext cx="86157" cy="1155103"/>
            </a:xfrm>
            <a:prstGeom prst="straightConnector1">
              <a:avLst/>
            </a:prstGeom>
            <a:ln w="6032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3DCD48-53F7-BF7C-0473-236546A8B2FA}"/>
                </a:ext>
              </a:extLst>
            </p:cNvPr>
            <p:cNvSpPr txBox="1"/>
            <p:nvPr/>
          </p:nvSpPr>
          <p:spPr>
            <a:xfrm>
              <a:off x="5698645" y="4728175"/>
              <a:ext cx="1015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Décision</a:t>
              </a:r>
            </a:p>
            <a:p>
              <a:r>
                <a:rPr lang="fr-CA" sz="1400" dirty="0"/>
                <a:t>informée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4F2EB2-0550-6B8A-0C91-A67704677032}"/>
                </a:ext>
              </a:extLst>
            </p:cNvPr>
            <p:cNvSpPr txBox="1"/>
            <p:nvPr/>
          </p:nvSpPr>
          <p:spPr>
            <a:xfrm>
              <a:off x="8776448" y="4588454"/>
              <a:ext cx="106920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Suivi,</a:t>
              </a:r>
              <a:br>
                <a:rPr lang="fr-CA" sz="1400" dirty="0"/>
              </a:br>
              <a:r>
                <a:rPr lang="fr-CA" sz="1400" dirty="0"/>
                <a:t>détection</a:t>
              </a:r>
              <a:br>
                <a:rPr lang="fr-CA" sz="1400" dirty="0"/>
              </a:br>
              <a:r>
                <a:rPr lang="fr-CA" sz="1400" dirty="0"/>
                <a:t>d’écarts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7FF8C3E-3412-EB3D-6204-101D2DE24957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>
              <a:off x="6502512" y="5602233"/>
              <a:ext cx="1426943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8CC5D13-53E1-7FCC-A14E-FC6A1AE3B283}"/>
                </a:ext>
              </a:extLst>
            </p:cNvPr>
            <p:cNvGrpSpPr/>
            <p:nvPr/>
          </p:nvGrpSpPr>
          <p:grpSpPr>
            <a:xfrm>
              <a:off x="2231346" y="1620102"/>
              <a:ext cx="6934598" cy="1452080"/>
              <a:chOff x="1886673" y="1215343"/>
              <a:chExt cx="8681013" cy="2147216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0D5EFED-E338-F091-79BA-4EDE6DD74FAB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4171614" y="2289175"/>
                <a:ext cx="1162396" cy="0"/>
              </a:xfrm>
              <a:prstGeom prst="straightConnector1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A0A7248E-4EB2-5E2E-F157-2D5BAC909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3181" y="2289175"/>
                <a:ext cx="1390996" cy="0"/>
              </a:xfrm>
              <a:prstGeom prst="straightConnector1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641230D8-4110-57DD-31EF-EB75598A7872}"/>
                  </a:ext>
                </a:extLst>
              </p:cNvPr>
              <p:cNvSpPr/>
              <p:nvPr/>
            </p:nvSpPr>
            <p:spPr>
              <a:xfrm>
                <a:off x="2263843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234BA8-D676-7CAE-6F1B-4801193FFBF3}"/>
                  </a:ext>
                </a:extLst>
              </p:cNvPr>
              <p:cNvSpPr/>
              <p:nvPr/>
            </p:nvSpPr>
            <p:spPr>
              <a:xfrm>
                <a:off x="5334010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44A349CD-9A8B-AAC9-1762-CF94E63BF869}"/>
                  </a:ext>
                </a:extLst>
              </p:cNvPr>
              <p:cNvSpPr/>
              <p:nvPr/>
            </p:nvSpPr>
            <p:spPr>
              <a:xfrm>
                <a:off x="8404177" y="19317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Objectif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34A3BCAA-ED9B-9962-C985-74ACFA398B73}"/>
                  </a:ext>
                </a:extLst>
              </p:cNvPr>
              <p:cNvSpPr/>
              <p:nvPr/>
            </p:nvSpPr>
            <p:spPr>
              <a:xfrm>
                <a:off x="2416243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68A7597-4887-9565-E5DD-854D43976DCA}"/>
                  </a:ext>
                </a:extLst>
              </p:cNvPr>
              <p:cNvSpPr/>
              <p:nvPr/>
            </p:nvSpPr>
            <p:spPr>
              <a:xfrm>
                <a:off x="2568643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Situation</a:t>
                </a: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5A1CE708-BD21-B88B-B2C4-2CFBC1FE17B4}"/>
                  </a:ext>
                </a:extLst>
              </p:cNvPr>
              <p:cNvSpPr/>
              <p:nvPr/>
            </p:nvSpPr>
            <p:spPr>
              <a:xfrm>
                <a:off x="5486410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D19380D6-F959-A3A5-581A-16F4264DD3EB}"/>
                  </a:ext>
                </a:extLst>
              </p:cNvPr>
              <p:cNvSpPr/>
              <p:nvPr/>
            </p:nvSpPr>
            <p:spPr>
              <a:xfrm>
                <a:off x="5638810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13849 w 1679171"/>
                  <a:gd name="connsiteY2" fmla="*/ 0 h 714894"/>
                  <a:gd name="connsiteX3" fmla="*/ 1094139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065322 w 1679171"/>
                  <a:gd name="connsiteY8" fmla="*/ 714894 h 714894"/>
                  <a:gd name="connsiteX9" fmla="*/ 628258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-2424" y="53744"/>
                      <a:pt x="48275" y="-3499"/>
                      <a:pt x="119151" y="0"/>
                    </a:cubicBezTo>
                    <a:cubicBezTo>
                      <a:pt x="241946" y="-39190"/>
                      <a:pt x="496956" y="5534"/>
                      <a:pt x="613849" y="0"/>
                    </a:cubicBezTo>
                    <a:cubicBezTo>
                      <a:pt x="730742" y="-5534"/>
                      <a:pt x="944466" y="54823"/>
                      <a:pt x="1094139" y="0"/>
                    </a:cubicBezTo>
                    <a:cubicBezTo>
                      <a:pt x="1243812" y="-54823"/>
                      <a:pt x="1440877" y="53439"/>
                      <a:pt x="1560020" y="0"/>
                    </a:cubicBezTo>
                    <a:cubicBezTo>
                      <a:pt x="1608536" y="712"/>
                      <a:pt x="1686172" y="40726"/>
                      <a:pt x="1679171" y="119151"/>
                    </a:cubicBezTo>
                    <a:cubicBezTo>
                      <a:pt x="1695439" y="352054"/>
                      <a:pt x="1678753" y="450565"/>
                      <a:pt x="1679171" y="595743"/>
                    </a:cubicBezTo>
                    <a:cubicBezTo>
                      <a:pt x="1686399" y="675860"/>
                      <a:pt x="1622709" y="716537"/>
                      <a:pt x="1560020" y="714894"/>
                    </a:cubicBezTo>
                    <a:cubicBezTo>
                      <a:pt x="1333470" y="753503"/>
                      <a:pt x="1245290" y="663323"/>
                      <a:pt x="1065322" y="714894"/>
                    </a:cubicBezTo>
                    <a:cubicBezTo>
                      <a:pt x="885354" y="766465"/>
                      <a:pt x="725643" y="713043"/>
                      <a:pt x="628258" y="714894"/>
                    </a:cubicBezTo>
                    <a:cubicBezTo>
                      <a:pt x="530873" y="716745"/>
                      <a:pt x="278083" y="707787"/>
                      <a:pt x="119151" y="714894"/>
                    </a:cubicBezTo>
                    <a:cubicBezTo>
                      <a:pt x="68156" y="720077"/>
                      <a:pt x="766" y="664129"/>
                      <a:pt x="0" y="595743"/>
                    </a:cubicBezTo>
                    <a:cubicBezTo>
                      <a:pt x="-38171" y="431035"/>
                      <a:pt x="35118" y="2162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-2197" y="51991"/>
                      <a:pt x="49861" y="1308"/>
                      <a:pt x="119151" y="0"/>
                    </a:cubicBezTo>
                    <a:cubicBezTo>
                      <a:pt x="225333" y="-34716"/>
                      <a:pt x="386060" y="10214"/>
                      <a:pt x="628258" y="0"/>
                    </a:cubicBezTo>
                    <a:cubicBezTo>
                      <a:pt x="870456" y="-10214"/>
                      <a:pt x="922483" y="46498"/>
                      <a:pt x="1094139" y="0"/>
                    </a:cubicBezTo>
                    <a:cubicBezTo>
                      <a:pt x="1265795" y="-46498"/>
                      <a:pt x="1394730" y="31244"/>
                      <a:pt x="1560020" y="0"/>
                    </a:cubicBezTo>
                    <a:cubicBezTo>
                      <a:pt x="1620008" y="-18735"/>
                      <a:pt x="1679894" y="50670"/>
                      <a:pt x="1679171" y="119151"/>
                    </a:cubicBezTo>
                    <a:cubicBezTo>
                      <a:pt x="1718621" y="311433"/>
                      <a:pt x="1659326" y="441301"/>
                      <a:pt x="1679171" y="595743"/>
                    </a:cubicBezTo>
                    <a:cubicBezTo>
                      <a:pt x="1678376" y="653964"/>
                      <a:pt x="1621949" y="720281"/>
                      <a:pt x="1560020" y="714894"/>
                    </a:cubicBezTo>
                    <a:cubicBezTo>
                      <a:pt x="1418934" y="745550"/>
                      <a:pt x="1202368" y="684080"/>
                      <a:pt x="1108548" y="714894"/>
                    </a:cubicBezTo>
                    <a:cubicBezTo>
                      <a:pt x="1014728" y="745708"/>
                      <a:pt x="847822" y="682958"/>
                      <a:pt x="628258" y="714894"/>
                    </a:cubicBezTo>
                    <a:cubicBezTo>
                      <a:pt x="408694" y="746830"/>
                      <a:pt x="277889" y="709292"/>
                      <a:pt x="119151" y="714894"/>
                    </a:cubicBezTo>
                    <a:cubicBezTo>
                      <a:pt x="63474" y="704886"/>
                      <a:pt x="11008" y="654450"/>
                      <a:pt x="0" y="595743"/>
                    </a:cubicBezTo>
                    <a:cubicBezTo>
                      <a:pt x="-2607" y="373311"/>
                      <a:pt x="38549" y="234227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Action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1E3C47DE-C0B3-7EB7-9DF9-F211930403CA}"/>
                  </a:ext>
                </a:extLst>
              </p:cNvPr>
              <p:cNvSpPr/>
              <p:nvPr/>
            </p:nvSpPr>
            <p:spPr>
              <a:xfrm>
                <a:off x="8556577" y="20841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noProof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Objectif</a:t>
                </a: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409639A9-FCFD-1580-31A8-31ADAD86ED93}"/>
                  </a:ext>
                </a:extLst>
              </p:cNvPr>
              <p:cNvSpPr/>
              <p:nvPr/>
            </p:nvSpPr>
            <p:spPr>
              <a:xfrm>
                <a:off x="8708977" y="2236528"/>
                <a:ext cx="1679171" cy="714894"/>
              </a:xfrm>
              <a:custGeom>
                <a:avLst/>
                <a:gdLst>
                  <a:gd name="connsiteX0" fmla="*/ 0 w 1679171"/>
                  <a:gd name="connsiteY0" fmla="*/ 119151 h 714894"/>
                  <a:gd name="connsiteX1" fmla="*/ 119151 w 1679171"/>
                  <a:gd name="connsiteY1" fmla="*/ 0 h 714894"/>
                  <a:gd name="connsiteX2" fmla="*/ 628258 w 1679171"/>
                  <a:gd name="connsiteY2" fmla="*/ 0 h 714894"/>
                  <a:gd name="connsiteX3" fmla="*/ 1079730 w 1679171"/>
                  <a:gd name="connsiteY3" fmla="*/ 0 h 714894"/>
                  <a:gd name="connsiteX4" fmla="*/ 1560020 w 1679171"/>
                  <a:gd name="connsiteY4" fmla="*/ 0 h 714894"/>
                  <a:gd name="connsiteX5" fmla="*/ 1679171 w 1679171"/>
                  <a:gd name="connsiteY5" fmla="*/ 119151 h 714894"/>
                  <a:gd name="connsiteX6" fmla="*/ 1679171 w 1679171"/>
                  <a:gd name="connsiteY6" fmla="*/ 595743 h 714894"/>
                  <a:gd name="connsiteX7" fmla="*/ 1560020 w 1679171"/>
                  <a:gd name="connsiteY7" fmla="*/ 714894 h 714894"/>
                  <a:gd name="connsiteX8" fmla="*/ 1122956 w 1679171"/>
                  <a:gd name="connsiteY8" fmla="*/ 714894 h 714894"/>
                  <a:gd name="connsiteX9" fmla="*/ 671484 w 1679171"/>
                  <a:gd name="connsiteY9" fmla="*/ 714894 h 714894"/>
                  <a:gd name="connsiteX10" fmla="*/ 119151 w 1679171"/>
                  <a:gd name="connsiteY10" fmla="*/ 714894 h 714894"/>
                  <a:gd name="connsiteX11" fmla="*/ 0 w 1679171"/>
                  <a:gd name="connsiteY11" fmla="*/ 595743 h 714894"/>
                  <a:gd name="connsiteX12" fmla="*/ 0 w 1679171"/>
                  <a:gd name="connsiteY12" fmla="*/ 119151 h 7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9171" h="714894" fill="none" extrusionOk="0">
                    <a:moveTo>
                      <a:pt x="0" y="119151"/>
                    </a:moveTo>
                    <a:cubicBezTo>
                      <a:pt x="9666" y="51100"/>
                      <a:pt x="60061" y="-13452"/>
                      <a:pt x="119151" y="0"/>
                    </a:cubicBezTo>
                    <a:cubicBezTo>
                      <a:pt x="310144" y="-287"/>
                      <a:pt x="395678" y="34327"/>
                      <a:pt x="628258" y="0"/>
                    </a:cubicBezTo>
                    <a:cubicBezTo>
                      <a:pt x="860838" y="-34327"/>
                      <a:pt x="856777" y="23007"/>
                      <a:pt x="1079730" y="0"/>
                    </a:cubicBezTo>
                    <a:cubicBezTo>
                      <a:pt x="1302683" y="-23007"/>
                      <a:pt x="1341656" y="42502"/>
                      <a:pt x="1560020" y="0"/>
                    </a:cubicBezTo>
                    <a:cubicBezTo>
                      <a:pt x="1624417" y="1172"/>
                      <a:pt x="1670441" y="42840"/>
                      <a:pt x="1679171" y="119151"/>
                    </a:cubicBezTo>
                    <a:cubicBezTo>
                      <a:pt x="1725318" y="292855"/>
                      <a:pt x="1628541" y="420829"/>
                      <a:pt x="1679171" y="595743"/>
                    </a:cubicBezTo>
                    <a:cubicBezTo>
                      <a:pt x="1679544" y="677010"/>
                      <a:pt x="1619274" y="704826"/>
                      <a:pt x="1560020" y="714894"/>
                    </a:cubicBezTo>
                    <a:cubicBezTo>
                      <a:pt x="1466474" y="752748"/>
                      <a:pt x="1228496" y="683745"/>
                      <a:pt x="1122956" y="714894"/>
                    </a:cubicBezTo>
                    <a:cubicBezTo>
                      <a:pt x="1017416" y="746043"/>
                      <a:pt x="813332" y="700761"/>
                      <a:pt x="671484" y="714894"/>
                    </a:cubicBezTo>
                    <a:cubicBezTo>
                      <a:pt x="529636" y="729027"/>
                      <a:pt x="318238" y="706030"/>
                      <a:pt x="119151" y="714894"/>
                    </a:cubicBezTo>
                    <a:cubicBezTo>
                      <a:pt x="47222" y="702074"/>
                      <a:pt x="-9099" y="660619"/>
                      <a:pt x="0" y="595743"/>
                    </a:cubicBezTo>
                    <a:cubicBezTo>
                      <a:pt x="-35094" y="436791"/>
                      <a:pt x="38071" y="337368"/>
                      <a:pt x="0" y="119151"/>
                    </a:cubicBezTo>
                    <a:close/>
                  </a:path>
                  <a:path w="1679171" h="714894" stroke="0" extrusionOk="0">
                    <a:moveTo>
                      <a:pt x="0" y="119151"/>
                    </a:moveTo>
                    <a:cubicBezTo>
                      <a:pt x="6118" y="47992"/>
                      <a:pt x="49298" y="-1023"/>
                      <a:pt x="119151" y="0"/>
                    </a:cubicBezTo>
                    <a:cubicBezTo>
                      <a:pt x="226083" y="-42988"/>
                      <a:pt x="361291" y="29041"/>
                      <a:pt x="556215" y="0"/>
                    </a:cubicBezTo>
                    <a:cubicBezTo>
                      <a:pt x="751139" y="-29041"/>
                      <a:pt x="898102" y="47826"/>
                      <a:pt x="993278" y="0"/>
                    </a:cubicBezTo>
                    <a:cubicBezTo>
                      <a:pt x="1088454" y="-47826"/>
                      <a:pt x="1423811" y="45117"/>
                      <a:pt x="1560020" y="0"/>
                    </a:cubicBezTo>
                    <a:cubicBezTo>
                      <a:pt x="1628713" y="18190"/>
                      <a:pt x="1677564" y="44021"/>
                      <a:pt x="1679171" y="119151"/>
                    </a:cubicBezTo>
                    <a:cubicBezTo>
                      <a:pt x="1709973" y="321249"/>
                      <a:pt x="1634054" y="489542"/>
                      <a:pt x="1679171" y="595743"/>
                    </a:cubicBezTo>
                    <a:cubicBezTo>
                      <a:pt x="1696449" y="665347"/>
                      <a:pt x="1618945" y="718927"/>
                      <a:pt x="1560020" y="714894"/>
                    </a:cubicBezTo>
                    <a:cubicBezTo>
                      <a:pt x="1406411" y="743246"/>
                      <a:pt x="1278968" y="677637"/>
                      <a:pt x="1108548" y="714894"/>
                    </a:cubicBezTo>
                    <a:cubicBezTo>
                      <a:pt x="938128" y="752151"/>
                      <a:pt x="749303" y="695914"/>
                      <a:pt x="657075" y="714894"/>
                    </a:cubicBezTo>
                    <a:cubicBezTo>
                      <a:pt x="564847" y="733874"/>
                      <a:pt x="233302" y="671440"/>
                      <a:pt x="119151" y="714894"/>
                    </a:cubicBezTo>
                    <a:cubicBezTo>
                      <a:pt x="66814" y="708271"/>
                      <a:pt x="4685" y="643866"/>
                      <a:pt x="0" y="595743"/>
                    </a:cubicBezTo>
                    <a:cubicBezTo>
                      <a:pt x="-25908" y="376029"/>
                      <a:pt x="2593" y="239349"/>
                      <a:pt x="0" y="119151"/>
                    </a:cubicBezTo>
                    <a:close/>
                  </a:path>
                </a:pathLst>
              </a:custGeom>
              <a:ln w="73025">
                <a:solidFill>
                  <a:schemeClr val="bg2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25056982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Conséquence</a:t>
                </a:r>
                <a:endPara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9714018-039A-BFBC-AC41-EDD2CD542716}"/>
                  </a:ext>
                </a:extLst>
              </p:cNvPr>
              <p:cNvSpPr txBox="1"/>
              <p:nvPr/>
            </p:nvSpPr>
            <p:spPr>
              <a:xfrm>
                <a:off x="5430016" y="1316231"/>
                <a:ext cx="1225616" cy="455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400" dirty="0"/>
                  <a:t>Historique</a:t>
                </a:r>
              </a:p>
            </p:txBody>
          </p:sp>
          <p:sp>
            <p:nvSpPr>
              <p:cNvPr id="31" name="Can 30">
                <a:extLst>
                  <a:ext uri="{FF2B5EF4-FFF2-40B4-BE49-F238E27FC236}">
                    <a16:creationId xmlns:a16="http://schemas.microsoft.com/office/drawing/2014/main" id="{69AB3C2A-036A-B80A-1ACE-C0FFE3D42A16}"/>
                  </a:ext>
                </a:extLst>
              </p:cNvPr>
              <p:cNvSpPr/>
              <p:nvPr/>
            </p:nvSpPr>
            <p:spPr>
              <a:xfrm>
                <a:off x="1886673" y="1215343"/>
                <a:ext cx="8681013" cy="2147216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400" dirty="0"/>
              </a:p>
            </p:txBody>
          </p:sp>
        </p:grpSp>
        <p:sp>
          <p:nvSpPr>
            <p:cNvPr id="32" name="Notched Right Arrow 31">
              <a:extLst>
                <a:ext uri="{FF2B5EF4-FFF2-40B4-BE49-F238E27FC236}">
                  <a16:creationId xmlns:a16="http://schemas.microsoft.com/office/drawing/2014/main" id="{66A91E43-9E64-04B0-65E7-ACA415A61CFA}"/>
                </a:ext>
              </a:extLst>
            </p:cNvPr>
            <p:cNvSpPr/>
            <p:nvPr/>
          </p:nvSpPr>
          <p:spPr>
            <a:xfrm rot="5400000">
              <a:off x="5560919" y="3013868"/>
              <a:ext cx="349695" cy="699377"/>
            </a:xfrm>
            <a:prstGeom prst="notchedRightArrow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802E7F12-EFE7-93D9-4646-2B7ECBDFA540}"/>
                </a:ext>
              </a:extLst>
            </p:cNvPr>
            <p:cNvSpPr/>
            <p:nvPr/>
          </p:nvSpPr>
          <p:spPr>
            <a:xfrm>
              <a:off x="10551697" y="3879767"/>
              <a:ext cx="1030037" cy="335640"/>
            </a:xfrm>
            <a:prstGeom prst="hex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Critères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D8F29ED-40E8-8D01-DD53-63CB5E5AE1E6}"/>
                </a:ext>
              </a:extLst>
            </p:cNvPr>
            <p:cNvCxnSpPr>
              <a:cxnSpLocks/>
              <a:stCxn id="21" idx="3"/>
              <a:endCxn id="33" idx="3"/>
            </p:cNvCxnSpPr>
            <p:nvPr/>
          </p:nvCxnSpPr>
          <p:spPr>
            <a:xfrm flipV="1">
              <a:off x="9451031" y="4047587"/>
              <a:ext cx="1100666" cy="21301"/>
            </a:xfrm>
            <a:prstGeom prst="straightConnector1">
              <a:avLst/>
            </a:prstGeom>
            <a:ln w="6032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86A90A5-7789-C16C-C693-5D76555AB2F6}"/>
                </a:ext>
              </a:extLst>
            </p:cNvPr>
            <p:cNvSpPr/>
            <p:nvPr/>
          </p:nvSpPr>
          <p:spPr>
            <a:xfrm>
              <a:off x="10448918" y="2951022"/>
              <a:ext cx="1188411" cy="378242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Objectifs</a:t>
              </a:r>
              <a:endPara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1D48119-52DF-4FF3-0AF5-1488A79C1CF1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 flipH="1">
              <a:off x="11043123" y="3329264"/>
              <a:ext cx="1" cy="550503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Curved Right Arrow 50">
              <a:extLst>
                <a:ext uri="{FF2B5EF4-FFF2-40B4-BE49-F238E27FC236}">
                  <a16:creationId xmlns:a16="http://schemas.microsoft.com/office/drawing/2014/main" id="{20952A79-7124-845A-068C-5443A1CB28DE}"/>
                </a:ext>
              </a:extLst>
            </p:cNvPr>
            <p:cNvSpPr/>
            <p:nvPr/>
          </p:nvSpPr>
          <p:spPr>
            <a:xfrm>
              <a:off x="1020726" y="3879767"/>
              <a:ext cx="467832" cy="50084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52" name="Right Arrow Callout 51">
              <a:extLst>
                <a:ext uri="{FF2B5EF4-FFF2-40B4-BE49-F238E27FC236}">
                  <a16:creationId xmlns:a16="http://schemas.microsoft.com/office/drawing/2014/main" id="{D13E2D14-3E0D-ADD4-69C1-B369CBCA0E41}"/>
                </a:ext>
              </a:extLst>
            </p:cNvPr>
            <p:cNvSpPr/>
            <p:nvPr/>
          </p:nvSpPr>
          <p:spPr>
            <a:xfrm>
              <a:off x="307280" y="5327118"/>
              <a:ext cx="1656915" cy="426587"/>
            </a:xfrm>
            <a:prstGeom prst="rightArrow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Cueillette de données</a:t>
              </a:r>
            </a:p>
          </p:txBody>
        </p:sp>
        <p:sp>
          <p:nvSpPr>
            <p:cNvPr id="57" name="Bent Arrow 56">
              <a:extLst>
                <a:ext uri="{FF2B5EF4-FFF2-40B4-BE49-F238E27FC236}">
                  <a16:creationId xmlns:a16="http://schemas.microsoft.com/office/drawing/2014/main" id="{8EBDE5E1-E530-C012-7258-6A78695844C0}"/>
                </a:ext>
              </a:extLst>
            </p:cNvPr>
            <p:cNvSpPr/>
            <p:nvPr/>
          </p:nvSpPr>
          <p:spPr>
            <a:xfrm>
              <a:off x="1722474" y="2456121"/>
              <a:ext cx="382773" cy="1082283"/>
            </a:xfrm>
            <a:prstGeom prst="bent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C092DE2-D6B1-3900-E6DB-63ABACEF9E8A}"/>
                </a:ext>
              </a:extLst>
            </p:cNvPr>
            <p:cNvSpPr txBox="1"/>
            <p:nvPr/>
          </p:nvSpPr>
          <p:spPr>
            <a:xfrm>
              <a:off x="773190" y="2204104"/>
              <a:ext cx="1254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Mémorisation</a:t>
              </a:r>
            </a:p>
          </p:txBody>
        </p:sp>
        <p:sp>
          <p:nvSpPr>
            <p:cNvPr id="60" name="Curved Right Arrow 59">
              <a:extLst>
                <a:ext uri="{FF2B5EF4-FFF2-40B4-BE49-F238E27FC236}">
                  <a16:creationId xmlns:a16="http://schemas.microsoft.com/office/drawing/2014/main" id="{A556A4D3-47A2-B4A5-8197-60FA6F393F68}"/>
                </a:ext>
              </a:extLst>
            </p:cNvPr>
            <p:cNvSpPr/>
            <p:nvPr/>
          </p:nvSpPr>
          <p:spPr>
            <a:xfrm rot="16200000" flipH="1">
              <a:off x="10837298" y="2490827"/>
              <a:ext cx="306456" cy="50084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276189-EB9F-53F7-CD4F-1BE8A9342EE1}"/>
                </a:ext>
              </a:extLst>
            </p:cNvPr>
            <p:cNvSpPr txBox="1"/>
            <p:nvPr/>
          </p:nvSpPr>
          <p:spPr>
            <a:xfrm>
              <a:off x="10704325" y="2274483"/>
              <a:ext cx="836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Pivot (3)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327FC95-2D50-2F79-868C-88E558C8AFC5}"/>
                </a:ext>
              </a:extLst>
            </p:cNvPr>
            <p:cNvSpPr txBox="1"/>
            <p:nvPr/>
          </p:nvSpPr>
          <p:spPr>
            <a:xfrm>
              <a:off x="6060821" y="3188709"/>
              <a:ext cx="13458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Abstraction (2)</a:t>
              </a:r>
            </a:p>
          </p:txBody>
        </p:sp>
        <p:sp>
          <p:nvSpPr>
            <p:cNvPr id="8" name="Curved Right Arrow 7">
              <a:extLst>
                <a:ext uri="{FF2B5EF4-FFF2-40B4-BE49-F238E27FC236}">
                  <a16:creationId xmlns:a16="http://schemas.microsoft.com/office/drawing/2014/main" id="{87FD60EA-09EC-0A82-03F3-0772218CDCAF}"/>
                </a:ext>
              </a:extLst>
            </p:cNvPr>
            <p:cNvSpPr/>
            <p:nvPr/>
          </p:nvSpPr>
          <p:spPr>
            <a:xfrm rot="16200000" flipV="1">
              <a:off x="5759029" y="3215942"/>
              <a:ext cx="306456" cy="5642127"/>
            </a:xfrm>
            <a:prstGeom prst="curvedRightArrow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6843316-ACF3-AE98-84E0-BE5ACD6BF7C7}"/>
                </a:ext>
              </a:extLst>
            </p:cNvPr>
            <p:cNvSpPr txBox="1"/>
            <p:nvPr/>
          </p:nvSpPr>
          <p:spPr>
            <a:xfrm>
              <a:off x="4985160" y="5883777"/>
              <a:ext cx="1457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Réévaluation (1)</a:t>
              </a:r>
            </a:p>
          </p:txBody>
        </p:sp>
      </p:grpSp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ADAC1FD2-69FC-38DE-377A-9AD628F8C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8063FA-25C8-F6D5-AEE4-1F615D603737}"/>
              </a:ext>
            </a:extLst>
          </p:cNvPr>
          <p:cNvSpPr/>
          <p:nvPr/>
        </p:nvSpPr>
        <p:spPr>
          <a:xfrm>
            <a:off x="191386" y="1148316"/>
            <a:ext cx="11887200" cy="5114261"/>
          </a:xfrm>
          <a:prstGeom prst="rect">
            <a:avLst/>
          </a:prstGeom>
          <a:solidFill>
            <a:schemeClr val="bg1">
              <a:alpha val="729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50" name="Graphic 49" descr="Robot with solid fill">
            <a:extLst>
              <a:ext uri="{FF2B5EF4-FFF2-40B4-BE49-F238E27FC236}">
                <a16:creationId xmlns:a16="http://schemas.microsoft.com/office/drawing/2014/main" id="{ADF0AE7E-336A-A59B-8FEA-EFF27CE887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1361" y="4844515"/>
            <a:ext cx="536413" cy="6072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ED4FE13-00E4-AA79-94D3-3E931C1087C3}"/>
              </a:ext>
            </a:extLst>
          </p:cNvPr>
          <p:cNvSpPr/>
          <p:nvPr/>
        </p:nvSpPr>
        <p:spPr>
          <a:xfrm>
            <a:off x="5086167" y="5391846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Mise en œuvre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4B302FF-EC92-AA89-280C-5672EC2B3D38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5890034" y="4236743"/>
            <a:ext cx="8968" cy="1155103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0F32598-F0F2-7C3B-249D-C92B99B462AA}"/>
              </a:ext>
            </a:extLst>
          </p:cNvPr>
          <p:cNvSpPr txBox="1"/>
          <p:nvPr/>
        </p:nvSpPr>
        <p:spPr>
          <a:xfrm>
            <a:off x="5890033" y="4706909"/>
            <a:ext cx="101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Décision</a:t>
            </a:r>
          </a:p>
          <a:p>
            <a:r>
              <a:rPr lang="fr-CA" sz="1400" dirty="0"/>
              <a:t>informée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7D34483-BE8E-A6F0-8A6C-90E4AC9963D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93900" y="5580967"/>
            <a:ext cx="1426943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373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80D9B-0F7C-94BD-797B-535EEE221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9829B3AE-ED74-CA93-E5F3-368ABC383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070695" y="1005205"/>
            <a:ext cx="22686692" cy="432838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D3E7887-0B84-97FE-C340-A48831BB76B9}"/>
              </a:ext>
            </a:extLst>
          </p:cNvPr>
          <p:cNvSpPr/>
          <p:nvPr/>
        </p:nvSpPr>
        <p:spPr>
          <a:xfrm>
            <a:off x="0" y="-12671"/>
            <a:ext cx="12192000" cy="5865466"/>
          </a:xfrm>
          <a:prstGeom prst="rect">
            <a:avLst/>
          </a:prstGeom>
          <a:solidFill>
            <a:schemeClr val="bg1">
              <a:alpha val="845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2315F-DCA0-2528-15CC-724141AA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Intelligence artificielle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F58C69-5B65-A322-6D94-C5DE090C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10A-765D-6249-964C-B73E317C0617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7D805-7785-BB8A-3FF5-D7C66E0C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28</a:t>
            </a:fld>
            <a:endParaRPr lang="fr-CA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5C0A289-F399-E3FF-54DE-C45637DEE76E}"/>
              </a:ext>
            </a:extLst>
          </p:cNvPr>
          <p:cNvSpPr/>
          <p:nvPr/>
        </p:nvSpPr>
        <p:spPr>
          <a:xfrm>
            <a:off x="2149260" y="3858502"/>
            <a:ext cx="1607733" cy="3782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Scénario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60EBF70-86F5-6F78-44DC-34BC08EB237E}"/>
              </a:ext>
            </a:extLst>
          </p:cNvPr>
          <p:cNvSpPr/>
          <p:nvPr/>
        </p:nvSpPr>
        <p:spPr>
          <a:xfrm>
            <a:off x="5088811" y="3858502"/>
            <a:ext cx="1607733" cy="3782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 d’Action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1DE1226-BE68-B100-C330-DDCD18F3A701}"/>
              </a:ext>
            </a:extLst>
          </p:cNvPr>
          <p:cNvSpPr/>
          <p:nvPr/>
        </p:nvSpPr>
        <p:spPr>
          <a:xfrm>
            <a:off x="8028363" y="3858502"/>
            <a:ext cx="1607733" cy="3782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Attentes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F8EB44-1009-C37D-D8E2-7C9456BB626C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3756993" y="4047623"/>
            <a:ext cx="1331818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62585E-322B-57E1-7B2C-E831F31629E4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696545" y="4047623"/>
            <a:ext cx="1331818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Frame 33">
            <a:extLst>
              <a:ext uri="{FF2B5EF4-FFF2-40B4-BE49-F238E27FC236}">
                <a16:creationId xmlns:a16="http://schemas.microsoft.com/office/drawing/2014/main" id="{081C3EE1-A566-57EA-6030-0F2B21BCB567}"/>
              </a:ext>
            </a:extLst>
          </p:cNvPr>
          <p:cNvSpPr/>
          <p:nvPr/>
        </p:nvSpPr>
        <p:spPr>
          <a:xfrm>
            <a:off x="1767819" y="3600476"/>
            <a:ext cx="8306027" cy="919720"/>
          </a:xfrm>
          <a:prstGeom prst="fram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00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9794BA5-53C8-3A0E-F3AE-82D290934C48}"/>
              </a:ext>
            </a:extLst>
          </p:cNvPr>
          <p:cNvSpPr/>
          <p:nvPr/>
        </p:nvSpPr>
        <p:spPr>
          <a:xfrm>
            <a:off x="2472392" y="5354198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14F618-7000-7613-D684-E18C0BA3C76C}"/>
              </a:ext>
            </a:extLst>
          </p:cNvPr>
          <p:cNvCxnSpPr>
            <a:cxnSpLocks/>
            <a:stCxn id="6" idx="0"/>
            <a:endCxn id="19" idx="2"/>
          </p:cNvCxnSpPr>
          <p:nvPr/>
        </p:nvCxnSpPr>
        <p:spPr>
          <a:xfrm flipH="1" flipV="1">
            <a:off x="2953127" y="4236744"/>
            <a:ext cx="323132" cy="1117454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5F580D7-EAE3-614B-DDFA-7A8101B61458}"/>
              </a:ext>
            </a:extLst>
          </p:cNvPr>
          <p:cNvSpPr txBox="1"/>
          <p:nvPr/>
        </p:nvSpPr>
        <p:spPr>
          <a:xfrm>
            <a:off x="1801373" y="4716454"/>
            <a:ext cx="165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Classification </a:t>
            </a:r>
            <a:br>
              <a:rPr lang="fr-CA" sz="1400" dirty="0"/>
            </a:br>
            <a:r>
              <a:rPr lang="fr-CA" sz="1400" dirty="0"/>
              <a:t>/ Interprétation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8ACE278-7C97-AA2F-EB3C-D7E8946FED6F}"/>
              </a:ext>
            </a:extLst>
          </p:cNvPr>
          <p:cNvSpPr/>
          <p:nvPr/>
        </p:nvSpPr>
        <p:spPr>
          <a:xfrm>
            <a:off x="5079844" y="5391847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Mise en œuvre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249B4B7-6C9D-766D-E43F-9525864610AE}"/>
              </a:ext>
            </a:extLst>
          </p:cNvPr>
          <p:cNvSpPr/>
          <p:nvPr/>
        </p:nvSpPr>
        <p:spPr>
          <a:xfrm>
            <a:off x="8114520" y="5391847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Résultats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3FAD12-AAA4-0BC6-1858-702AF1B0142C}"/>
              </a:ext>
            </a:extLst>
          </p:cNvPr>
          <p:cNvCxnSpPr>
            <a:cxnSpLocks/>
            <a:stCxn id="20" idx="2"/>
            <a:endCxn id="12" idx="0"/>
          </p:cNvCxnSpPr>
          <p:nvPr/>
        </p:nvCxnSpPr>
        <p:spPr>
          <a:xfrm flipH="1">
            <a:off x="5883711" y="4236744"/>
            <a:ext cx="8968" cy="1155103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236861B-5314-66DB-C1BE-CE9351AEF544}"/>
              </a:ext>
            </a:extLst>
          </p:cNvPr>
          <p:cNvCxnSpPr>
            <a:cxnSpLocks/>
            <a:stCxn id="21" idx="2"/>
            <a:endCxn id="13" idx="0"/>
          </p:cNvCxnSpPr>
          <p:nvPr/>
        </p:nvCxnSpPr>
        <p:spPr>
          <a:xfrm>
            <a:off x="8832230" y="4236744"/>
            <a:ext cx="86157" cy="1155103"/>
          </a:xfrm>
          <a:prstGeom prst="straightConnector1">
            <a:avLst/>
          </a:prstGeom>
          <a:ln w="6032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F8A8D16-3B91-35A2-4ED8-6D69E505267A}"/>
              </a:ext>
            </a:extLst>
          </p:cNvPr>
          <p:cNvSpPr txBox="1"/>
          <p:nvPr/>
        </p:nvSpPr>
        <p:spPr>
          <a:xfrm>
            <a:off x="5883710" y="4706910"/>
            <a:ext cx="101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Décision</a:t>
            </a:r>
          </a:p>
          <a:p>
            <a:r>
              <a:rPr lang="fr-CA" sz="1400" dirty="0"/>
              <a:t>informée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6B18DC-E7C0-34CE-2F8B-40FEF91E0096}"/>
              </a:ext>
            </a:extLst>
          </p:cNvPr>
          <p:cNvSpPr txBox="1"/>
          <p:nvPr/>
        </p:nvSpPr>
        <p:spPr>
          <a:xfrm>
            <a:off x="8961513" y="4567189"/>
            <a:ext cx="1069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Suivi,</a:t>
            </a:r>
            <a:br>
              <a:rPr lang="fr-CA" sz="1400" dirty="0"/>
            </a:br>
            <a:r>
              <a:rPr lang="fr-CA" sz="1400" dirty="0"/>
              <a:t>détection</a:t>
            </a:r>
            <a:br>
              <a:rPr lang="fr-CA" sz="1400" dirty="0"/>
            </a:br>
            <a:r>
              <a:rPr lang="fr-CA" sz="1400" dirty="0"/>
              <a:t>d’écarts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10A76A6-21DC-A728-DE70-61B2C5214700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6687577" y="5580968"/>
            <a:ext cx="1426943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8878B6F-5B5F-6B59-E113-12952F6F0C3C}"/>
              </a:ext>
            </a:extLst>
          </p:cNvPr>
          <p:cNvGrpSpPr/>
          <p:nvPr/>
        </p:nvGrpSpPr>
        <p:grpSpPr>
          <a:xfrm>
            <a:off x="2416411" y="1598837"/>
            <a:ext cx="6934598" cy="1452080"/>
            <a:chOff x="1886673" y="1215343"/>
            <a:chExt cx="8681013" cy="214721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C1AC01B-C05F-8344-4479-9C53423A73A0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4171614" y="2289175"/>
              <a:ext cx="1162396" cy="0"/>
            </a:xfrm>
            <a:prstGeom prst="straightConnector1">
              <a:avLst/>
            </a:prstGeom>
            <a:ln w="6032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47FF1D7-CA17-7EC1-AEE1-F851764922B1}"/>
                </a:ext>
              </a:extLst>
            </p:cNvPr>
            <p:cNvCxnSpPr>
              <a:cxnSpLocks/>
            </p:cNvCxnSpPr>
            <p:nvPr/>
          </p:nvCxnSpPr>
          <p:spPr>
            <a:xfrm>
              <a:off x="7013181" y="2289175"/>
              <a:ext cx="1390996" cy="0"/>
            </a:xfrm>
            <a:prstGeom prst="straightConnector1">
              <a:avLst/>
            </a:prstGeom>
            <a:ln w="6032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5BBD697-F576-0A69-33B8-E45A2050C122}"/>
                </a:ext>
              </a:extLst>
            </p:cNvPr>
            <p:cNvSpPr/>
            <p:nvPr/>
          </p:nvSpPr>
          <p:spPr>
            <a:xfrm>
              <a:off x="2263843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7AFE841-CB91-4BE6-F2FD-02211A0941D1}"/>
                </a:ext>
              </a:extLst>
            </p:cNvPr>
            <p:cNvSpPr/>
            <p:nvPr/>
          </p:nvSpPr>
          <p:spPr>
            <a:xfrm>
              <a:off x="5334010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94BB80F-B6A0-2467-E187-F0F1252BA48A}"/>
                </a:ext>
              </a:extLst>
            </p:cNvPr>
            <p:cNvSpPr/>
            <p:nvPr/>
          </p:nvSpPr>
          <p:spPr>
            <a:xfrm>
              <a:off x="8404177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4845731-0A7E-D7E2-3193-6927EA8263AD}"/>
                </a:ext>
              </a:extLst>
            </p:cNvPr>
            <p:cNvSpPr/>
            <p:nvPr/>
          </p:nvSpPr>
          <p:spPr>
            <a:xfrm>
              <a:off x="2416243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585BCEB-7CE1-39BF-9D13-43F774E52102}"/>
                </a:ext>
              </a:extLst>
            </p:cNvPr>
            <p:cNvSpPr/>
            <p:nvPr/>
          </p:nvSpPr>
          <p:spPr>
            <a:xfrm>
              <a:off x="2568643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5A81F94D-7D37-66C0-CCC2-23ECD69F7641}"/>
                </a:ext>
              </a:extLst>
            </p:cNvPr>
            <p:cNvSpPr/>
            <p:nvPr/>
          </p:nvSpPr>
          <p:spPr>
            <a:xfrm>
              <a:off x="5486410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194D565C-6916-30A8-EA3C-F768AE9FF311}"/>
                </a:ext>
              </a:extLst>
            </p:cNvPr>
            <p:cNvSpPr/>
            <p:nvPr/>
          </p:nvSpPr>
          <p:spPr>
            <a:xfrm>
              <a:off x="5638810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64677AB-09CD-0654-FDB5-9C647E149D7B}"/>
                </a:ext>
              </a:extLst>
            </p:cNvPr>
            <p:cNvSpPr/>
            <p:nvPr/>
          </p:nvSpPr>
          <p:spPr>
            <a:xfrm>
              <a:off x="8556577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D298B203-6F1F-B232-C909-2E1D3FFEAD59}"/>
                </a:ext>
              </a:extLst>
            </p:cNvPr>
            <p:cNvSpPr/>
            <p:nvPr/>
          </p:nvSpPr>
          <p:spPr>
            <a:xfrm>
              <a:off x="8708977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Conséquence</a:t>
              </a:r>
              <a:endPara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E6D41E4-CF40-3C22-FEB3-138D070267F7}"/>
                </a:ext>
              </a:extLst>
            </p:cNvPr>
            <p:cNvSpPr txBox="1"/>
            <p:nvPr/>
          </p:nvSpPr>
          <p:spPr>
            <a:xfrm>
              <a:off x="5430016" y="1316231"/>
              <a:ext cx="1225616" cy="455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Historique</a:t>
              </a:r>
            </a:p>
          </p:txBody>
        </p:sp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8204F1BF-2D99-DA34-1BB4-32F4D4EC4D1C}"/>
                </a:ext>
              </a:extLst>
            </p:cNvPr>
            <p:cNvSpPr/>
            <p:nvPr/>
          </p:nvSpPr>
          <p:spPr>
            <a:xfrm>
              <a:off x="1886673" y="1215343"/>
              <a:ext cx="8681013" cy="2147216"/>
            </a:xfrm>
            <a:prstGeom prst="ca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400" dirty="0"/>
            </a:p>
          </p:txBody>
        </p:sp>
      </p:grpSp>
      <p:sp>
        <p:nvSpPr>
          <p:cNvPr id="32" name="Notched Right Arrow 31">
            <a:extLst>
              <a:ext uri="{FF2B5EF4-FFF2-40B4-BE49-F238E27FC236}">
                <a16:creationId xmlns:a16="http://schemas.microsoft.com/office/drawing/2014/main" id="{8D9CF364-E47E-544C-B751-5FA50BD6CFEA}"/>
              </a:ext>
            </a:extLst>
          </p:cNvPr>
          <p:cNvSpPr/>
          <p:nvPr/>
        </p:nvSpPr>
        <p:spPr>
          <a:xfrm rot="5400000">
            <a:off x="5745984" y="2992603"/>
            <a:ext cx="349695" cy="699377"/>
          </a:xfrm>
          <a:prstGeom prst="notchedRightArrow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26CDF3D9-ECC2-6326-5834-B5E8404E8DE7}"/>
              </a:ext>
            </a:extLst>
          </p:cNvPr>
          <p:cNvSpPr/>
          <p:nvPr/>
        </p:nvSpPr>
        <p:spPr>
          <a:xfrm>
            <a:off x="10736762" y="3858502"/>
            <a:ext cx="1030037" cy="335640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Critères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67647A4-F9A6-75A1-D83B-FC25E611264E}"/>
              </a:ext>
            </a:extLst>
          </p:cNvPr>
          <p:cNvCxnSpPr>
            <a:cxnSpLocks/>
            <a:stCxn id="21" idx="3"/>
            <a:endCxn id="33" idx="3"/>
          </p:cNvCxnSpPr>
          <p:nvPr/>
        </p:nvCxnSpPr>
        <p:spPr>
          <a:xfrm flipV="1">
            <a:off x="9636096" y="4026322"/>
            <a:ext cx="1100666" cy="21301"/>
          </a:xfrm>
          <a:prstGeom prst="straightConnector1">
            <a:avLst/>
          </a:prstGeom>
          <a:ln w="6032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BDA38D0-2B87-F054-700E-6795A6F4AE80}"/>
              </a:ext>
            </a:extLst>
          </p:cNvPr>
          <p:cNvSpPr/>
          <p:nvPr/>
        </p:nvSpPr>
        <p:spPr>
          <a:xfrm>
            <a:off x="10633983" y="2929757"/>
            <a:ext cx="1188411" cy="3782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Objectifs</a:t>
            </a:r>
            <a:endParaRPr lang="fr-CA" sz="140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A76E13D-0556-782D-7858-BF324705ED59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11228188" y="3307999"/>
            <a:ext cx="1" cy="55050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ight Arrow Callout 51">
            <a:extLst>
              <a:ext uri="{FF2B5EF4-FFF2-40B4-BE49-F238E27FC236}">
                <a16:creationId xmlns:a16="http://schemas.microsoft.com/office/drawing/2014/main" id="{BF090CD7-DB60-630D-2D53-AFBC680B7223}"/>
              </a:ext>
            </a:extLst>
          </p:cNvPr>
          <p:cNvSpPr/>
          <p:nvPr/>
        </p:nvSpPr>
        <p:spPr>
          <a:xfrm>
            <a:off x="492345" y="5305853"/>
            <a:ext cx="1656915" cy="426587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Cueillette de données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050EB4-4BA1-04DA-6776-8297A8EC38CE}"/>
              </a:ext>
            </a:extLst>
          </p:cNvPr>
          <p:cNvSpPr txBox="1"/>
          <p:nvPr/>
        </p:nvSpPr>
        <p:spPr>
          <a:xfrm>
            <a:off x="6245886" y="3167444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Abstraction (2)</a:t>
            </a: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7B26FABE-BF2C-FAB9-84AD-14C3F8E19CBA}"/>
              </a:ext>
            </a:extLst>
          </p:cNvPr>
          <p:cNvSpPr/>
          <p:nvPr/>
        </p:nvSpPr>
        <p:spPr>
          <a:xfrm rot="16200000" flipV="1">
            <a:off x="5944094" y="3194677"/>
            <a:ext cx="306456" cy="5642127"/>
          </a:xfrm>
          <a:prstGeom prst="curvedRightArrow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6AC310-C3B5-7DCA-7FAD-A339C8528006}"/>
              </a:ext>
            </a:extLst>
          </p:cNvPr>
          <p:cNvSpPr txBox="1"/>
          <p:nvPr/>
        </p:nvSpPr>
        <p:spPr>
          <a:xfrm>
            <a:off x="5170225" y="5862512"/>
            <a:ext cx="1457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Réévaluation (1)</a:t>
            </a:r>
          </a:p>
        </p:txBody>
      </p:sp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73FEABA6-A398-6E4A-4903-4732C0BE7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  <p:pic>
        <p:nvPicPr>
          <p:cNvPr id="50" name="Graphic 49" descr="Robot with solid fill">
            <a:extLst>
              <a:ext uri="{FF2B5EF4-FFF2-40B4-BE49-F238E27FC236}">
                <a16:creationId xmlns:a16="http://schemas.microsoft.com/office/drawing/2014/main" id="{E6A1C0AF-74DB-9620-291B-7D6707924A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18222" y="218606"/>
            <a:ext cx="1736870" cy="196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64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C193B-86FB-729A-4BF4-4B282D72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Intelligence artificielle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623BAA-F7CB-A30C-F5DD-59B6F33C5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1787-FF9E-A440-B796-F400A1F55C72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419F-4ACA-E4F5-CB33-56D8FF08C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7FCE5-C8C9-8980-2E17-8C7DD3C3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D16599-BDD4-0949-E98E-3E39BF7B682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fr-CA" dirty="0"/>
              <a:t>Mémoire globale, basée sur des données massives</a:t>
            </a:r>
          </a:p>
          <a:p>
            <a:pPr lvl="1"/>
            <a:r>
              <a:rPr lang="fr-CA" dirty="0"/>
              <a:t>Interpolation vers la moyenne</a:t>
            </a:r>
          </a:p>
          <a:p>
            <a:r>
              <a:rPr lang="fr-CA" dirty="0"/>
              <a:t>Apprentissage fixé en amont =&gt; Plus de boucles!</a:t>
            </a:r>
          </a:p>
          <a:p>
            <a:pPr lvl="1"/>
            <a:r>
              <a:rPr lang="fr-CA" dirty="0"/>
              <a:t>Coupure </a:t>
            </a:r>
            <a:r>
              <a:rPr lang="fr-CA"/>
              <a:t>de la transmission</a:t>
            </a:r>
            <a:endParaRPr lang="fr-CA" dirty="0"/>
          </a:p>
          <a:p>
            <a:r>
              <a:rPr lang="fr-CA" dirty="0"/>
              <a:t>Hallucinations</a:t>
            </a:r>
          </a:p>
          <a:p>
            <a:r>
              <a:rPr lang="fr-CA" dirty="0"/>
              <a:t>Les bases des décisions sont inconnues</a:t>
            </a:r>
          </a:p>
          <a:p>
            <a:r>
              <a:rPr lang="fr-CA" dirty="0"/>
              <a:t>Biais cachés</a:t>
            </a:r>
          </a:p>
          <a:p>
            <a:pPr lvl="1"/>
            <a:r>
              <a:rPr lang="fr-CA" dirty="0"/>
              <a:t>Basés sur les données d’entraînement ou intentionnels!</a:t>
            </a:r>
          </a:p>
        </p:txBody>
      </p:sp>
      <p:pic>
        <p:nvPicPr>
          <p:cNvPr id="7" name="Graphic 6" descr="Robot with solid fill">
            <a:extLst>
              <a:ext uri="{FF2B5EF4-FFF2-40B4-BE49-F238E27FC236}">
                <a16:creationId xmlns:a16="http://schemas.microsoft.com/office/drawing/2014/main" id="{ABFE3DA3-E112-0541-3448-5E6E6DEC70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8222" y="218606"/>
            <a:ext cx="1736870" cy="196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89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3FBEC-84B8-3C16-A045-FEF7A7178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Anatomie de la décision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F6695A-A1F0-E9AB-2CB8-E50DB3BA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3D4B-48CC-C844-9893-442D2847B171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5DC59-611A-09CA-476C-8E1F015E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3</a:t>
            </a:fld>
            <a:endParaRPr lang="fr-CA" noProof="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78C29D-14D2-0FC8-5DB6-2516DB9498BE}"/>
              </a:ext>
            </a:extLst>
          </p:cNvPr>
          <p:cNvSpPr/>
          <p:nvPr/>
        </p:nvSpPr>
        <p:spPr>
          <a:xfrm>
            <a:off x="997537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AB297C-670A-B3E9-0862-47981149D21C}"/>
              </a:ext>
            </a:extLst>
          </p:cNvPr>
          <p:cNvSpPr/>
          <p:nvPr/>
        </p:nvSpPr>
        <p:spPr>
          <a:xfrm>
            <a:off x="4067704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D181E7C-C063-5C54-F73F-24072D9E85CF}"/>
              </a:ext>
            </a:extLst>
          </p:cNvPr>
          <p:cNvSpPr/>
          <p:nvPr/>
        </p:nvSpPr>
        <p:spPr>
          <a:xfrm>
            <a:off x="7137871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B5C272-73E2-074D-56BA-1F0E0D48DBB5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2676708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1185B6-9E6C-C7BA-5861-94981D28D1A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746875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12C1CD67-E253-2F9D-9536-ABCE40D6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1610413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1F2B0-C4CA-E35C-280E-105B43386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7ED7A-D840-8A7D-892E-57BAC3D48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L’humain face à l’IA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C119-A0E9-E8A0-EB54-C24C2E04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1787-FF9E-A440-B796-F400A1F55C72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52B2B-D8E1-8EA4-2AD3-DA0A26E51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0AA81-8310-AAC6-1281-C782E205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BD63E-BB5F-5B91-39D3-4C57AF942A7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Humain dans la boucle</a:t>
            </a:r>
          </a:p>
          <a:p>
            <a:pPr lvl="1"/>
            <a:r>
              <a:rPr lang="fr-CA" dirty="0"/>
              <a:t>Au moins aussi difficile de vérifier que de penser</a:t>
            </a:r>
          </a:p>
          <a:p>
            <a:pPr lvl="1"/>
            <a:r>
              <a:rPr lang="fr-CA" dirty="0"/>
              <a:t>Exigence psychologique irréaliste</a:t>
            </a:r>
          </a:p>
          <a:p>
            <a:pPr lvl="1"/>
            <a:r>
              <a:rPr lang="fr-CA" dirty="0"/>
              <a:t>Gouffre d’imputabilité: Rôle de bouc émissaire moral</a:t>
            </a:r>
          </a:p>
          <a:p>
            <a:r>
              <a:rPr lang="fr-CA" dirty="0"/>
              <a:t>Paresse intellectuelle croissante</a:t>
            </a:r>
          </a:p>
          <a:p>
            <a:r>
              <a:rPr lang="fr-CA" dirty="0"/>
              <a:t>Esprit critique basé sur la cohérence avec des acquis</a:t>
            </a:r>
          </a:p>
          <a:p>
            <a:r>
              <a:rPr lang="fr-CA" dirty="0"/>
              <a:t>L’IA est programmée pour vous donner raison</a:t>
            </a:r>
          </a:p>
          <a:p>
            <a:pPr lvl="1"/>
            <a:r>
              <a:rPr lang="fr-CA" dirty="0"/>
              <a:t>Amplifie le biais de confirmation</a:t>
            </a:r>
          </a:p>
          <a:p>
            <a:pPr lvl="1"/>
            <a:r>
              <a:rPr lang="fr-CA" dirty="0"/>
              <a:t>Ne signale pas toujours l’ignorance</a:t>
            </a:r>
          </a:p>
          <a:p>
            <a:pPr lvl="1"/>
            <a:r>
              <a:rPr lang="fr-CA" dirty="0"/>
              <a:t>Crée une dépendance affective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7" name="Graphic 6" descr="Robot with solid fill">
            <a:extLst>
              <a:ext uri="{FF2B5EF4-FFF2-40B4-BE49-F238E27FC236}">
                <a16:creationId xmlns:a16="http://schemas.microsoft.com/office/drawing/2014/main" id="{F1323CBF-E67A-D622-977A-5085D1938A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0736" y="383198"/>
            <a:ext cx="1285796" cy="1455475"/>
          </a:xfrm>
          <a:prstGeom prst="rect">
            <a:avLst/>
          </a:prstGeom>
        </p:spPr>
      </p:pic>
      <p:pic>
        <p:nvPicPr>
          <p:cNvPr id="11" name="Graphic 10" descr="Confused person with solid fill">
            <a:extLst>
              <a:ext uri="{FF2B5EF4-FFF2-40B4-BE49-F238E27FC236}">
                <a16:creationId xmlns:a16="http://schemas.microsoft.com/office/drawing/2014/main" id="{9A04E8AA-6DB3-5139-DBFF-D093DFBC6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751" y="438720"/>
            <a:ext cx="1285796" cy="12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57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D68D-F151-1153-FCEC-D9E44273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Intelligence collective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AF388-9DA3-6D78-EFC7-75683314C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1787-FF9E-A440-B796-F400A1F55C72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FDB8ED-C394-85BF-CE4F-3F53C78E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noProof="0" dirty="0"/>
              <a:t>Décider avec des intelligences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A124F-3187-8BED-BBE2-640652C4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31</a:t>
            </a:fld>
            <a:endParaRPr lang="fr-CA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59B0D-0D9F-645D-3645-23C55443E2B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fr-CA" noProof="0" dirty="0"/>
              <a:t>Qualité de l’intelligence collective</a:t>
            </a:r>
          </a:p>
          <a:p>
            <a:pPr lvl="1"/>
            <a:r>
              <a:rPr lang="fr-CA" noProof="0" dirty="0"/>
              <a:t>Intelligence collective comme mécanisme fondamental </a:t>
            </a:r>
            <a:r>
              <a:rPr lang="fr-CA" sz="2000" noProof="0" dirty="0"/>
              <a:t>(Mercier et </a:t>
            </a:r>
            <a:r>
              <a:rPr lang="fr-CA" sz="2000" noProof="0" dirty="0" err="1"/>
              <a:t>Sperber</a:t>
            </a:r>
            <a:r>
              <a:rPr lang="fr-CA" sz="2000" noProof="0" dirty="0"/>
              <a:t>)</a:t>
            </a:r>
            <a:endParaRPr lang="fr-CA" noProof="0" dirty="0"/>
          </a:p>
          <a:p>
            <a:pPr lvl="2"/>
            <a:r>
              <a:rPr lang="fr-CA" noProof="0" dirty="0"/>
              <a:t>Cycles d’exploration divergente et de synthèse en groupe</a:t>
            </a:r>
          </a:p>
          <a:p>
            <a:pPr lvl="1"/>
            <a:r>
              <a:rPr lang="fr-CA" noProof="0" dirty="0"/>
              <a:t>Diversité requise </a:t>
            </a:r>
            <a:r>
              <a:rPr lang="fr-CA" sz="2000" noProof="0" dirty="0"/>
              <a:t>(</a:t>
            </a:r>
            <a:r>
              <a:rPr lang="fr-CA" sz="2000" noProof="0" dirty="0" err="1"/>
              <a:t>Ashby</a:t>
            </a:r>
            <a:r>
              <a:rPr lang="fr-CA" sz="2000" noProof="0" dirty="0"/>
              <a:t>)</a:t>
            </a:r>
            <a:r>
              <a:rPr lang="fr-CA" noProof="0" dirty="0"/>
              <a:t> vs pensée de groupe</a:t>
            </a:r>
            <a:endParaRPr lang="fr-CA" sz="2000" noProof="0" dirty="0"/>
          </a:p>
          <a:p>
            <a:pPr lvl="1"/>
            <a:r>
              <a:rPr lang="fr-CA" noProof="0" dirty="0"/>
              <a:t>Alignement des objectifs vs Schismogénèse </a:t>
            </a:r>
            <a:r>
              <a:rPr lang="fr-CA" sz="2000" noProof="0" dirty="0"/>
              <a:t>(Bateson)</a:t>
            </a:r>
          </a:p>
          <a:p>
            <a:r>
              <a:rPr lang="fr-CA" noProof="0" dirty="0"/>
              <a:t>Importance d’un espace de réflexion commun</a:t>
            </a:r>
          </a:p>
          <a:p>
            <a:pPr lvl="1"/>
            <a:r>
              <a:rPr lang="fr-CA" dirty="0"/>
              <a:t>La </a:t>
            </a:r>
            <a:r>
              <a:rPr lang="fr-CA" noProof="0" dirty="0"/>
              <a:t>mémoire collective doit devenir une cartographie collective</a:t>
            </a:r>
          </a:p>
          <a:p>
            <a:pPr lvl="1"/>
            <a:r>
              <a:rPr lang="fr-CA" noProof="0" dirty="0"/>
              <a:t>Importance d’un langage commun</a:t>
            </a:r>
          </a:p>
          <a:p>
            <a:pPr lvl="2"/>
            <a:r>
              <a:rPr lang="fr-CA" noProof="0" dirty="0"/>
              <a:t>La prise de note n’est efficace qu’à l’intérieur d’une communauté de pratique</a:t>
            </a:r>
          </a:p>
          <a:p>
            <a:pPr lvl="3"/>
            <a:r>
              <a:rPr lang="fr-CA" noProof="0" dirty="0"/>
              <a:t>Snowden: </a:t>
            </a:r>
            <a:r>
              <a:rPr lang="fr-CA" noProof="0" dirty="0">
                <a:hlinkClick r:id="rId2"/>
              </a:rPr>
              <a:t>https://thecynefin.co/the-importance-of-silos/</a:t>
            </a:r>
            <a:r>
              <a:rPr lang="fr-CA" noProof="0" dirty="0"/>
              <a:t> </a:t>
            </a:r>
          </a:p>
          <a:p>
            <a:pPr lvl="1"/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361948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BFA6B-7C54-86FE-9621-A65D716BC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3414-8B5C-FF51-9618-8BD49794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Analyse coût/Bénéfice</a:t>
            </a:r>
            <a:endParaRPr lang="fr-CA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B0D427-4833-449D-4BD3-4E0178636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1787-FF9E-A440-B796-F400A1F55C72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7BFDE-BEA2-548F-591E-987BC3B97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noProof="0" dirty="0"/>
              <a:t>Décider avec des intelligences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F7DD0-C6C0-C9BF-9B4C-4ABB6850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32</a:t>
            </a:fld>
            <a:endParaRPr lang="fr-CA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54338-9544-0F0A-2A5A-DF4E8372FE7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lvl="1"/>
            <a:r>
              <a:rPr lang="fr-CA" noProof="0" dirty="0"/>
              <a:t>Aucune des étapes </a:t>
            </a:r>
            <a:r>
              <a:rPr lang="fr-CA" dirty="0"/>
              <a:t>n’est à coût nul!</a:t>
            </a:r>
          </a:p>
          <a:p>
            <a:pPr lvl="1"/>
            <a:r>
              <a:rPr lang="fr-CA" noProof="0" dirty="0"/>
              <a:t>Qu’est-ce qui peut être automatisé? Distribué? Quand faut-il activer chaque boucle?</a:t>
            </a:r>
          </a:p>
          <a:p>
            <a:pPr lvl="1"/>
            <a:r>
              <a:rPr lang="fr-CA" noProof="0" dirty="0"/>
              <a:t>À l’inverse: Quel est le coût…</a:t>
            </a:r>
          </a:p>
          <a:p>
            <a:pPr lvl="2"/>
            <a:r>
              <a:rPr lang="fr-CA" noProof="0" dirty="0"/>
              <a:t>D’une erreur</a:t>
            </a:r>
          </a:p>
          <a:p>
            <a:pPr lvl="2"/>
            <a:r>
              <a:rPr lang="fr-CA" dirty="0"/>
              <a:t>D’un biais systématique</a:t>
            </a:r>
          </a:p>
          <a:p>
            <a:pPr lvl="2"/>
            <a:r>
              <a:rPr lang="fr-CA" noProof="0" dirty="0"/>
              <a:t>De l’ignorance des options</a:t>
            </a:r>
          </a:p>
          <a:p>
            <a:pPr lvl="2"/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202593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25A31-A4C0-CF48-7002-EE2376863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1787-FF9E-A440-B796-F400A1F55C72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C8AC0-43BB-D800-12B0-F2F558C9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9421E-E05B-3B61-6CF4-CFED6BE0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33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65B3A72-1A38-2BA3-7726-8BAC49FB2D41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3320921180"/>
              </p:ext>
            </p:extLst>
          </p:nvPr>
        </p:nvGraphicFramePr>
        <p:xfrm>
          <a:off x="838200" y="356462"/>
          <a:ext cx="10515596" cy="639100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97990">
                  <a:extLst>
                    <a:ext uri="{9D8B030D-6E8A-4147-A177-3AD203B41FA5}">
                      <a16:colId xmlns:a16="http://schemas.microsoft.com/office/drawing/2014/main" val="3727434068"/>
                    </a:ext>
                  </a:extLst>
                </a:gridCol>
                <a:gridCol w="2076773">
                  <a:extLst>
                    <a:ext uri="{9D8B030D-6E8A-4147-A177-3AD203B41FA5}">
                      <a16:colId xmlns:a16="http://schemas.microsoft.com/office/drawing/2014/main" val="2942908429"/>
                    </a:ext>
                  </a:extLst>
                </a:gridCol>
                <a:gridCol w="1518834">
                  <a:extLst>
                    <a:ext uri="{9D8B030D-6E8A-4147-A177-3AD203B41FA5}">
                      <a16:colId xmlns:a16="http://schemas.microsoft.com/office/drawing/2014/main" val="904494131"/>
                    </a:ext>
                  </a:extLst>
                </a:gridCol>
                <a:gridCol w="1131376">
                  <a:extLst>
                    <a:ext uri="{9D8B030D-6E8A-4147-A177-3AD203B41FA5}">
                      <a16:colId xmlns:a16="http://schemas.microsoft.com/office/drawing/2014/main" val="911043339"/>
                    </a:ext>
                  </a:extLst>
                </a:gridCol>
                <a:gridCol w="1224366">
                  <a:extLst>
                    <a:ext uri="{9D8B030D-6E8A-4147-A177-3AD203B41FA5}">
                      <a16:colId xmlns:a16="http://schemas.microsoft.com/office/drawing/2014/main" val="996519906"/>
                    </a:ext>
                  </a:extLst>
                </a:gridCol>
                <a:gridCol w="1064029">
                  <a:extLst>
                    <a:ext uri="{9D8B030D-6E8A-4147-A177-3AD203B41FA5}">
                      <a16:colId xmlns:a16="http://schemas.microsoft.com/office/drawing/2014/main" val="1372054293"/>
                    </a:ext>
                  </a:extLst>
                </a:gridCol>
                <a:gridCol w="1502228">
                  <a:extLst>
                    <a:ext uri="{9D8B030D-6E8A-4147-A177-3AD203B41FA5}">
                      <a16:colId xmlns:a16="http://schemas.microsoft.com/office/drawing/2014/main" val="2475129798"/>
                    </a:ext>
                  </a:extLst>
                </a:gridCol>
              </a:tblGrid>
              <a:tr h="1290299">
                <a:tc>
                  <a:txBody>
                    <a:bodyPr/>
                    <a:lstStyle/>
                    <a:p>
                      <a:r>
                        <a:rPr lang="fr-CA" dirty="0"/>
                        <a:t>Étape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Synthèse?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Coût Automatiser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Coût synthèse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Coût erreur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Coût biais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Coût ignorance</a:t>
                      </a:r>
                    </a:p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660196"/>
                  </a:ext>
                </a:extLst>
              </a:tr>
              <a:tr h="523288">
                <a:tc>
                  <a:txBody>
                    <a:bodyPr/>
                    <a:lstStyle/>
                    <a:p>
                      <a:r>
                        <a:rPr lang="fr-CA" dirty="0"/>
                        <a:t>Cueillette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Auto/Distribuable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Varie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Faible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675393"/>
                  </a:ext>
                </a:extLst>
              </a:tr>
              <a:tr h="523288">
                <a:tc>
                  <a:txBody>
                    <a:bodyPr/>
                    <a:lstStyle/>
                    <a:p>
                      <a:r>
                        <a:rPr lang="fr-CA" dirty="0"/>
                        <a:t>Mémorisation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Distribuable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Moyen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Faible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Bas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057171"/>
                  </a:ext>
                </a:extLst>
              </a:tr>
              <a:tr h="523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Abstraction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Intelligence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Moyen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Moyen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Moyen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Maximal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Maximal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53518"/>
                  </a:ext>
                </a:extLst>
              </a:tr>
              <a:tr h="523288">
                <a:tc>
                  <a:txBody>
                    <a:bodyPr/>
                    <a:lstStyle/>
                    <a:p>
                      <a:r>
                        <a:rPr lang="fr-CA" dirty="0"/>
                        <a:t>Théorisation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Intelligence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Maximal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Maximal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62411"/>
                  </a:ext>
                </a:extLst>
              </a:tr>
              <a:tr h="523288">
                <a:tc>
                  <a:txBody>
                    <a:bodyPr/>
                    <a:lstStyle/>
                    <a:p>
                      <a:r>
                        <a:rPr lang="fr-CA" dirty="0"/>
                        <a:t>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Auto/Distribuable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Faible (IA!)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Faible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430639"/>
                  </a:ext>
                </a:extLst>
              </a:tr>
              <a:tr h="523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Décision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Auto/Distribuable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Faible (IA)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Moyen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618057"/>
                  </a:ext>
                </a:extLst>
              </a:tr>
              <a:tr h="523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Détection d’erreur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Distribuable </a:t>
                      </a:r>
                      <a:br>
                        <a:rPr lang="fr-CA" dirty="0"/>
                      </a:br>
                      <a:r>
                        <a:rPr lang="fr-CA" dirty="0"/>
                        <a:t>(B1 auto,</a:t>
                      </a:r>
                      <a:br>
                        <a:rPr lang="fr-CA" dirty="0"/>
                      </a:br>
                      <a:r>
                        <a:rPr lang="fr-CA" dirty="0"/>
                        <a:t>B2+ intelligente)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B1: Faible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444696"/>
                  </a:ext>
                </a:extLst>
              </a:tr>
              <a:tr h="523288">
                <a:tc>
                  <a:txBody>
                    <a:bodyPr/>
                    <a:lstStyle/>
                    <a:p>
                      <a:r>
                        <a:rPr lang="fr-CA" dirty="0"/>
                        <a:t>Réévaluation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Automatisable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Faible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Moyen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Élevé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774339"/>
                  </a:ext>
                </a:extLst>
              </a:tr>
              <a:tr h="523288">
                <a:tc>
                  <a:txBody>
                    <a:bodyPr/>
                    <a:lstStyle/>
                    <a:p>
                      <a:r>
                        <a:rPr lang="fr-CA" dirty="0"/>
                        <a:t>Pivot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Intelligence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Maximal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Maximal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Maximal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02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971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6205-70CD-D803-9188-A52CF4CF4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BB54-E060-4E6C-9CDB-5AB5F908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Vue d’ensemble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5C3E6-BD5F-10B5-6AC6-FD8B42DD5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10A-765D-6249-964C-B73E317C0617}" type="datetime1">
              <a:rPr lang="fr-CA" smtClean="0"/>
              <a:t>2025-07-17</a:t>
            </a:fld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FE525-6C95-9AA9-E418-164D7290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smtClean="0"/>
              <a:t>34</a:t>
            </a:fld>
            <a:endParaRPr lang="fr-CA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AF7F6B3-9B96-CFA1-1B8B-0581D4941BA5}"/>
              </a:ext>
            </a:extLst>
          </p:cNvPr>
          <p:cNvSpPr/>
          <p:nvPr/>
        </p:nvSpPr>
        <p:spPr>
          <a:xfrm>
            <a:off x="1964195" y="3879767"/>
            <a:ext cx="1607733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Scénario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07588DE-5834-07EE-A1FA-D88658B24162}"/>
              </a:ext>
            </a:extLst>
          </p:cNvPr>
          <p:cNvSpPr/>
          <p:nvPr/>
        </p:nvSpPr>
        <p:spPr>
          <a:xfrm>
            <a:off x="4903746" y="3879767"/>
            <a:ext cx="1607733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 d’Action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B5C63FD-CF3F-7EE4-F8FF-D3B1EA82802D}"/>
              </a:ext>
            </a:extLst>
          </p:cNvPr>
          <p:cNvSpPr/>
          <p:nvPr/>
        </p:nvSpPr>
        <p:spPr>
          <a:xfrm>
            <a:off x="7843298" y="3879767"/>
            <a:ext cx="1607733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Attentes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3A81A0-2A3A-31F9-5F92-8152352A4F85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3571928" y="4068888"/>
            <a:ext cx="1331818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333724A-3315-38D7-6E5E-2B1CA20621F2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511480" y="4068888"/>
            <a:ext cx="1331818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Frame 33">
            <a:extLst>
              <a:ext uri="{FF2B5EF4-FFF2-40B4-BE49-F238E27FC236}">
                <a16:creationId xmlns:a16="http://schemas.microsoft.com/office/drawing/2014/main" id="{3AB60EA8-F4D1-98D5-30CC-3A12FA0EDF79}"/>
              </a:ext>
            </a:extLst>
          </p:cNvPr>
          <p:cNvSpPr/>
          <p:nvPr/>
        </p:nvSpPr>
        <p:spPr>
          <a:xfrm>
            <a:off x="1582754" y="3621741"/>
            <a:ext cx="8306027" cy="919720"/>
          </a:xfrm>
          <a:prstGeom prst="fram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00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6D8B4A8-63B9-D643-4CDC-B7933C18CBB9}"/>
              </a:ext>
            </a:extLst>
          </p:cNvPr>
          <p:cNvSpPr/>
          <p:nvPr/>
        </p:nvSpPr>
        <p:spPr>
          <a:xfrm>
            <a:off x="2287327" y="5375463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79DE6A-B477-3DA5-0DFF-7CE3DAB2AE4D}"/>
              </a:ext>
            </a:extLst>
          </p:cNvPr>
          <p:cNvCxnSpPr>
            <a:cxnSpLocks/>
            <a:stCxn id="6" idx="0"/>
            <a:endCxn id="19" idx="2"/>
          </p:cNvCxnSpPr>
          <p:nvPr/>
        </p:nvCxnSpPr>
        <p:spPr>
          <a:xfrm flipH="1" flipV="1">
            <a:off x="2768062" y="4258009"/>
            <a:ext cx="323132" cy="1117454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BB97EC-9C13-40A7-6136-9452C684E4FA}"/>
              </a:ext>
            </a:extLst>
          </p:cNvPr>
          <p:cNvSpPr txBox="1"/>
          <p:nvPr/>
        </p:nvSpPr>
        <p:spPr>
          <a:xfrm>
            <a:off x="1616308" y="4737719"/>
            <a:ext cx="165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Classification </a:t>
            </a:r>
            <a:br>
              <a:rPr lang="fr-CA" sz="1400" dirty="0"/>
            </a:br>
            <a:r>
              <a:rPr lang="fr-CA" sz="1400" dirty="0"/>
              <a:t>/ Interprétation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C199863-8783-C771-8536-8904FFF161E7}"/>
              </a:ext>
            </a:extLst>
          </p:cNvPr>
          <p:cNvSpPr/>
          <p:nvPr/>
        </p:nvSpPr>
        <p:spPr>
          <a:xfrm>
            <a:off x="4894779" y="5413112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Mise en œuvre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3BC66DC-9564-84BE-0F71-CC8ABF7B79DE}"/>
              </a:ext>
            </a:extLst>
          </p:cNvPr>
          <p:cNvSpPr/>
          <p:nvPr/>
        </p:nvSpPr>
        <p:spPr>
          <a:xfrm>
            <a:off x="7929455" y="5413112"/>
            <a:ext cx="1607733" cy="378242"/>
          </a:xfrm>
          <a:custGeom>
            <a:avLst/>
            <a:gdLst>
              <a:gd name="connsiteX0" fmla="*/ 0 w 1607733"/>
              <a:gd name="connsiteY0" fmla="*/ 63042 h 378242"/>
              <a:gd name="connsiteX1" fmla="*/ 63042 w 1607733"/>
              <a:gd name="connsiteY1" fmla="*/ 0 h 378242"/>
              <a:gd name="connsiteX2" fmla="*/ 571741 w 1607733"/>
              <a:gd name="connsiteY2" fmla="*/ 0 h 378242"/>
              <a:gd name="connsiteX3" fmla="*/ 1065624 w 1607733"/>
              <a:gd name="connsiteY3" fmla="*/ 0 h 378242"/>
              <a:gd name="connsiteX4" fmla="*/ 1544691 w 1607733"/>
              <a:gd name="connsiteY4" fmla="*/ 0 h 378242"/>
              <a:gd name="connsiteX5" fmla="*/ 1607733 w 1607733"/>
              <a:gd name="connsiteY5" fmla="*/ 63042 h 378242"/>
              <a:gd name="connsiteX6" fmla="*/ 1607733 w 1607733"/>
              <a:gd name="connsiteY6" fmla="*/ 315200 h 378242"/>
              <a:gd name="connsiteX7" fmla="*/ 1544691 w 1607733"/>
              <a:gd name="connsiteY7" fmla="*/ 378242 h 378242"/>
              <a:gd name="connsiteX8" fmla="*/ 1035992 w 1607733"/>
              <a:gd name="connsiteY8" fmla="*/ 378242 h 378242"/>
              <a:gd name="connsiteX9" fmla="*/ 586558 w 1607733"/>
              <a:gd name="connsiteY9" fmla="*/ 378242 h 378242"/>
              <a:gd name="connsiteX10" fmla="*/ 63042 w 1607733"/>
              <a:gd name="connsiteY10" fmla="*/ 378242 h 378242"/>
              <a:gd name="connsiteX11" fmla="*/ 0 w 1607733"/>
              <a:gd name="connsiteY11" fmla="*/ 315200 h 378242"/>
              <a:gd name="connsiteX12" fmla="*/ 0 w 1607733"/>
              <a:gd name="connsiteY12" fmla="*/ 63042 h 37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7733" h="378242" fill="none" extrusionOk="0">
                <a:moveTo>
                  <a:pt x="0" y="63042"/>
                </a:moveTo>
                <a:cubicBezTo>
                  <a:pt x="-4548" y="28972"/>
                  <a:pt x="21061" y="-4943"/>
                  <a:pt x="63042" y="0"/>
                </a:cubicBezTo>
                <a:cubicBezTo>
                  <a:pt x="289299" y="-38775"/>
                  <a:pt x="387600" y="45553"/>
                  <a:pt x="571741" y="0"/>
                </a:cubicBezTo>
                <a:cubicBezTo>
                  <a:pt x="755882" y="-45553"/>
                  <a:pt x="933369" y="36587"/>
                  <a:pt x="1065624" y="0"/>
                </a:cubicBezTo>
                <a:cubicBezTo>
                  <a:pt x="1197879" y="-36587"/>
                  <a:pt x="1409626" y="8061"/>
                  <a:pt x="1544691" y="0"/>
                </a:cubicBezTo>
                <a:cubicBezTo>
                  <a:pt x="1577537" y="81"/>
                  <a:pt x="1611486" y="21459"/>
                  <a:pt x="1607733" y="63042"/>
                </a:cubicBezTo>
                <a:cubicBezTo>
                  <a:pt x="1613318" y="188268"/>
                  <a:pt x="1607477" y="198875"/>
                  <a:pt x="1607733" y="315200"/>
                </a:cubicBezTo>
                <a:cubicBezTo>
                  <a:pt x="1611827" y="358123"/>
                  <a:pt x="1577123" y="379500"/>
                  <a:pt x="1544691" y="378242"/>
                </a:cubicBezTo>
                <a:cubicBezTo>
                  <a:pt x="1421787" y="414096"/>
                  <a:pt x="1200656" y="327452"/>
                  <a:pt x="1035992" y="378242"/>
                </a:cubicBezTo>
                <a:cubicBezTo>
                  <a:pt x="871328" y="429032"/>
                  <a:pt x="810785" y="329818"/>
                  <a:pt x="586558" y="378242"/>
                </a:cubicBezTo>
                <a:cubicBezTo>
                  <a:pt x="362331" y="426666"/>
                  <a:pt x="212322" y="364630"/>
                  <a:pt x="63042" y="378242"/>
                </a:cubicBezTo>
                <a:cubicBezTo>
                  <a:pt x="29390" y="378650"/>
                  <a:pt x="827" y="352802"/>
                  <a:pt x="0" y="315200"/>
                </a:cubicBezTo>
                <a:cubicBezTo>
                  <a:pt x="-7799" y="247966"/>
                  <a:pt x="7395" y="185811"/>
                  <a:pt x="0" y="63042"/>
                </a:cubicBezTo>
                <a:close/>
              </a:path>
              <a:path w="1607733" h="378242" stroke="0" extrusionOk="0">
                <a:moveTo>
                  <a:pt x="0" y="63042"/>
                </a:moveTo>
                <a:cubicBezTo>
                  <a:pt x="-6877" y="23983"/>
                  <a:pt x="24531" y="1387"/>
                  <a:pt x="63042" y="0"/>
                </a:cubicBezTo>
                <a:cubicBezTo>
                  <a:pt x="276219" y="-38925"/>
                  <a:pt x="386382" y="36620"/>
                  <a:pt x="586558" y="0"/>
                </a:cubicBezTo>
                <a:cubicBezTo>
                  <a:pt x="786734" y="-36620"/>
                  <a:pt x="957495" y="52943"/>
                  <a:pt x="1065624" y="0"/>
                </a:cubicBezTo>
                <a:cubicBezTo>
                  <a:pt x="1173753" y="-52943"/>
                  <a:pt x="1359609" y="40338"/>
                  <a:pt x="1544691" y="0"/>
                </a:cubicBezTo>
                <a:cubicBezTo>
                  <a:pt x="1578002" y="-4850"/>
                  <a:pt x="1609385" y="22110"/>
                  <a:pt x="1607733" y="63042"/>
                </a:cubicBezTo>
                <a:cubicBezTo>
                  <a:pt x="1626469" y="136244"/>
                  <a:pt x="1604211" y="216506"/>
                  <a:pt x="1607733" y="315200"/>
                </a:cubicBezTo>
                <a:cubicBezTo>
                  <a:pt x="1607335" y="346225"/>
                  <a:pt x="1575371" y="383992"/>
                  <a:pt x="1544691" y="378242"/>
                </a:cubicBezTo>
                <a:cubicBezTo>
                  <a:pt x="1409686" y="381392"/>
                  <a:pt x="1187381" y="334155"/>
                  <a:pt x="1080441" y="378242"/>
                </a:cubicBezTo>
                <a:cubicBezTo>
                  <a:pt x="973501" y="422329"/>
                  <a:pt x="739147" y="350521"/>
                  <a:pt x="586558" y="378242"/>
                </a:cubicBezTo>
                <a:cubicBezTo>
                  <a:pt x="433969" y="405963"/>
                  <a:pt x="317112" y="354582"/>
                  <a:pt x="63042" y="378242"/>
                </a:cubicBezTo>
                <a:cubicBezTo>
                  <a:pt x="35525" y="371028"/>
                  <a:pt x="2182" y="348610"/>
                  <a:pt x="0" y="315200"/>
                </a:cubicBezTo>
                <a:cubicBezTo>
                  <a:pt x="-26711" y="210135"/>
                  <a:pt x="22447" y="136482"/>
                  <a:pt x="0" y="63042"/>
                </a:cubicBezTo>
                <a:close/>
              </a:path>
            </a:pathLst>
          </a:custGeom>
          <a:ln w="73025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Résultats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4717DD-A97C-1EBF-7DD5-0D17452F3D40}"/>
              </a:ext>
            </a:extLst>
          </p:cNvPr>
          <p:cNvCxnSpPr>
            <a:cxnSpLocks/>
            <a:stCxn id="20" idx="2"/>
            <a:endCxn id="12" idx="0"/>
          </p:cNvCxnSpPr>
          <p:nvPr/>
        </p:nvCxnSpPr>
        <p:spPr>
          <a:xfrm flipH="1">
            <a:off x="5698646" y="4258009"/>
            <a:ext cx="8968" cy="1155103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389DFA2-E4AC-4D49-A716-C7FAB5D0BE48}"/>
              </a:ext>
            </a:extLst>
          </p:cNvPr>
          <p:cNvCxnSpPr>
            <a:cxnSpLocks/>
            <a:stCxn id="21" idx="2"/>
            <a:endCxn id="13" idx="0"/>
          </p:cNvCxnSpPr>
          <p:nvPr/>
        </p:nvCxnSpPr>
        <p:spPr>
          <a:xfrm>
            <a:off x="8647165" y="4258009"/>
            <a:ext cx="86157" cy="1155103"/>
          </a:xfrm>
          <a:prstGeom prst="straightConnector1">
            <a:avLst/>
          </a:prstGeom>
          <a:ln w="6032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BC1C2CD-2BD4-66DE-6095-ECF90179650E}"/>
              </a:ext>
            </a:extLst>
          </p:cNvPr>
          <p:cNvSpPr txBox="1"/>
          <p:nvPr/>
        </p:nvSpPr>
        <p:spPr>
          <a:xfrm>
            <a:off x="5698645" y="4728175"/>
            <a:ext cx="101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Décision</a:t>
            </a:r>
          </a:p>
          <a:p>
            <a:r>
              <a:rPr lang="fr-CA" sz="1400" dirty="0"/>
              <a:t>informée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BD1C3F-6C70-B57C-C518-73862A23B830}"/>
              </a:ext>
            </a:extLst>
          </p:cNvPr>
          <p:cNvSpPr txBox="1"/>
          <p:nvPr/>
        </p:nvSpPr>
        <p:spPr>
          <a:xfrm>
            <a:off x="8776448" y="4588454"/>
            <a:ext cx="1069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Suivi,</a:t>
            </a:r>
            <a:br>
              <a:rPr lang="fr-CA" sz="1400" dirty="0"/>
            </a:br>
            <a:r>
              <a:rPr lang="fr-CA" sz="1400" dirty="0"/>
              <a:t>détection</a:t>
            </a:r>
            <a:br>
              <a:rPr lang="fr-CA" sz="1400" dirty="0"/>
            </a:br>
            <a:r>
              <a:rPr lang="fr-CA" sz="1400" dirty="0"/>
              <a:t>d’écarts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B53D5D5-2D51-7760-BA0F-36ED12EAC64E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6502512" y="5602233"/>
            <a:ext cx="1426943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2185AD8-0F73-5940-188E-04416325AD9F}"/>
              </a:ext>
            </a:extLst>
          </p:cNvPr>
          <p:cNvGrpSpPr/>
          <p:nvPr/>
        </p:nvGrpSpPr>
        <p:grpSpPr>
          <a:xfrm>
            <a:off x="2231346" y="1620102"/>
            <a:ext cx="6934598" cy="1452080"/>
            <a:chOff x="1886673" y="1215343"/>
            <a:chExt cx="8681013" cy="214721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747C54C-41D3-52FA-9127-41F11DCF1362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4171614" y="2289175"/>
              <a:ext cx="1162396" cy="0"/>
            </a:xfrm>
            <a:prstGeom prst="straightConnector1">
              <a:avLst/>
            </a:prstGeom>
            <a:ln w="6032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258D516-4507-30C1-AA43-57000D8A4ACF}"/>
                </a:ext>
              </a:extLst>
            </p:cNvPr>
            <p:cNvCxnSpPr>
              <a:cxnSpLocks/>
            </p:cNvCxnSpPr>
            <p:nvPr/>
          </p:nvCxnSpPr>
          <p:spPr>
            <a:xfrm>
              <a:off x="7013181" y="2289175"/>
              <a:ext cx="1390996" cy="0"/>
            </a:xfrm>
            <a:prstGeom prst="straightConnector1">
              <a:avLst/>
            </a:prstGeom>
            <a:ln w="6032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74C561A-AEE5-3E05-A770-2358B82F8F70}"/>
                </a:ext>
              </a:extLst>
            </p:cNvPr>
            <p:cNvSpPr/>
            <p:nvPr/>
          </p:nvSpPr>
          <p:spPr>
            <a:xfrm>
              <a:off x="2263843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0A5F9E0-409C-EA85-4743-D0DB21D1F695}"/>
                </a:ext>
              </a:extLst>
            </p:cNvPr>
            <p:cNvSpPr/>
            <p:nvPr/>
          </p:nvSpPr>
          <p:spPr>
            <a:xfrm>
              <a:off x="5334010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2A35253-D7B8-A19C-9BC5-C9128ED8A258}"/>
                </a:ext>
              </a:extLst>
            </p:cNvPr>
            <p:cNvSpPr/>
            <p:nvPr/>
          </p:nvSpPr>
          <p:spPr>
            <a:xfrm>
              <a:off x="8404177" y="19317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BA27D866-2E58-44F6-FE12-A51602A6E74C}"/>
                </a:ext>
              </a:extLst>
            </p:cNvPr>
            <p:cNvSpPr/>
            <p:nvPr/>
          </p:nvSpPr>
          <p:spPr>
            <a:xfrm>
              <a:off x="2416243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8022F08-0E7A-5DE9-4093-C90279DA25B6}"/>
                </a:ext>
              </a:extLst>
            </p:cNvPr>
            <p:cNvSpPr/>
            <p:nvPr/>
          </p:nvSpPr>
          <p:spPr>
            <a:xfrm>
              <a:off x="2568643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Situation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FBFD40B4-E604-D6DE-B4FE-2C7618B9EF8C}"/>
                </a:ext>
              </a:extLst>
            </p:cNvPr>
            <p:cNvSpPr/>
            <p:nvPr/>
          </p:nvSpPr>
          <p:spPr>
            <a:xfrm>
              <a:off x="5486410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A904EC62-B310-99B1-20B7-A5F944F19BFD}"/>
                </a:ext>
              </a:extLst>
            </p:cNvPr>
            <p:cNvSpPr/>
            <p:nvPr/>
          </p:nvSpPr>
          <p:spPr>
            <a:xfrm>
              <a:off x="5638810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13849 w 1679171"/>
                <a:gd name="connsiteY2" fmla="*/ 0 h 714894"/>
                <a:gd name="connsiteX3" fmla="*/ 1094139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065322 w 1679171"/>
                <a:gd name="connsiteY8" fmla="*/ 714894 h 714894"/>
                <a:gd name="connsiteX9" fmla="*/ 628258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-2424" y="53744"/>
                    <a:pt x="48275" y="-3499"/>
                    <a:pt x="119151" y="0"/>
                  </a:cubicBezTo>
                  <a:cubicBezTo>
                    <a:pt x="241946" y="-39190"/>
                    <a:pt x="496956" y="5534"/>
                    <a:pt x="613849" y="0"/>
                  </a:cubicBezTo>
                  <a:cubicBezTo>
                    <a:pt x="730742" y="-5534"/>
                    <a:pt x="944466" y="54823"/>
                    <a:pt x="1094139" y="0"/>
                  </a:cubicBezTo>
                  <a:cubicBezTo>
                    <a:pt x="1243812" y="-54823"/>
                    <a:pt x="1440877" y="53439"/>
                    <a:pt x="1560020" y="0"/>
                  </a:cubicBezTo>
                  <a:cubicBezTo>
                    <a:pt x="1608536" y="712"/>
                    <a:pt x="1686172" y="40726"/>
                    <a:pt x="1679171" y="119151"/>
                  </a:cubicBezTo>
                  <a:cubicBezTo>
                    <a:pt x="1695439" y="352054"/>
                    <a:pt x="1678753" y="450565"/>
                    <a:pt x="1679171" y="595743"/>
                  </a:cubicBezTo>
                  <a:cubicBezTo>
                    <a:pt x="1686399" y="675860"/>
                    <a:pt x="1622709" y="716537"/>
                    <a:pt x="1560020" y="714894"/>
                  </a:cubicBezTo>
                  <a:cubicBezTo>
                    <a:pt x="1333470" y="753503"/>
                    <a:pt x="1245290" y="663323"/>
                    <a:pt x="1065322" y="714894"/>
                  </a:cubicBezTo>
                  <a:cubicBezTo>
                    <a:pt x="885354" y="766465"/>
                    <a:pt x="725643" y="713043"/>
                    <a:pt x="628258" y="714894"/>
                  </a:cubicBezTo>
                  <a:cubicBezTo>
                    <a:pt x="530873" y="716745"/>
                    <a:pt x="278083" y="707787"/>
                    <a:pt x="119151" y="714894"/>
                  </a:cubicBezTo>
                  <a:cubicBezTo>
                    <a:pt x="68156" y="720077"/>
                    <a:pt x="766" y="664129"/>
                    <a:pt x="0" y="595743"/>
                  </a:cubicBezTo>
                  <a:cubicBezTo>
                    <a:pt x="-38171" y="431035"/>
                    <a:pt x="35118" y="2162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-2197" y="51991"/>
                    <a:pt x="49861" y="1308"/>
                    <a:pt x="119151" y="0"/>
                  </a:cubicBezTo>
                  <a:cubicBezTo>
                    <a:pt x="225333" y="-34716"/>
                    <a:pt x="386060" y="10214"/>
                    <a:pt x="628258" y="0"/>
                  </a:cubicBezTo>
                  <a:cubicBezTo>
                    <a:pt x="870456" y="-10214"/>
                    <a:pt x="922483" y="46498"/>
                    <a:pt x="1094139" y="0"/>
                  </a:cubicBezTo>
                  <a:cubicBezTo>
                    <a:pt x="1265795" y="-46498"/>
                    <a:pt x="1394730" y="31244"/>
                    <a:pt x="1560020" y="0"/>
                  </a:cubicBezTo>
                  <a:cubicBezTo>
                    <a:pt x="1620008" y="-18735"/>
                    <a:pt x="1679894" y="50670"/>
                    <a:pt x="1679171" y="119151"/>
                  </a:cubicBezTo>
                  <a:cubicBezTo>
                    <a:pt x="1718621" y="311433"/>
                    <a:pt x="1659326" y="441301"/>
                    <a:pt x="1679171" y="595743"/>
                  </a:cubicBezTo>
                  <a:cubicBezTo>
                    <a:pt x="1678376" y="653964"/>
                    <a:pt x="1621949" y="720281"/>
                    <a:pt x="1560020" y="714894"/>
                  </a:cubicBezTo>
                  <a:cubicBezTo>
                    <a:pt x="1418934" y="745550"/>
                    <a:pt x="1202368" y="684080"/>
                    <a:pt x="1108548" y="714894"/>
                  </a:cubicBezTo>
                  <a:cubicBezTo>
                    <a:pt x="1014728" y="745708"/>
                    <a:pt x="847822" y="682958"/>
                    <a:pt x="628258" y="714894"/>
                  </a:cubicBezTo>
                  <a:cubicBezTo>
                    <a:pt x="408694" y="746830"/>
                    <a:pt x="277889" y="709292"/>
                    <a:pt x="119151" y="714894"/>
                  </a:cubicBezTo>
                  <a:cubicBezTo>
                    <a:pt x="63474" y="704886"/>
                    <a:pt x="11008" y="654450"/>
                    <a:pt x="0" y="595743"/>
                  </a:cubicBezTo>
                  <a:cubicBezTo>
                    <a:pt x="-2607" y="373311"/>
                    <a:pt x="38549" y="234227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Action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D1428E8-8BD8-2BAE-F3D1-3CCBDAE42C38}"/>
                </a:ext>
              </a:extLst>
            </p:cNvPr>
            <p:cNvSpPr/>
            <p:nvPr/>
          </p:nvSpPr>
          <p:spPr>
            <a:xfrm>
              <a:off x="8556577" y="20841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Objectif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9492BCF-2177-6C21-69A7-25B44CCC096A}"/>
                </a:ext>
              </a:extLst>
            </p:cNvPr>
            <p:cNvSpPr/>
            <p:nvPr/>
          </p:nvSpPr>
          <p:spPr>
            <a:xfrm>
              <a:off x="8708977" y="2236528"/>
              <a:ext cx="1679171" cy="714894"/>
            </a:xfrm>
            <a:custGeom>
              <a:avLst/>
              <a:gdLst>
                <a:gd name="connsiteX0" fmla="*/ 0 w 1679171"/>
                <a:gd name="connsiteY0" fmla="*/ 119151 h 714894"/>
                <a:gd name="connsiteX1" fmla="*/ 119151 w 1679171"/>
                <a:gd name="connsiteY1" fmla="*/ 0 h 714894"/>
                <a:gd name="connsiteX2" fmla="*/ 628258 w 1679171"/>
                <a:gd name="connsiteY2" fmla="*/ 0 h 714894"/>
                <a:gd name="connsiteX3" fmla="*/ 1079730 w 1679171"/>
                <a:gd name="connsiteY3" fmla="*/ 0 h 714894"/>
                <a:gd name="connsiteX4" fmla="*/ 1560020 w 1679171"/>
                <a:gd name="connsiteY4" fmla="*/ 0 h 714894"/>
                <a:gd name="connsiteX5" fmla="*/ 1679171 w 1679171"/>
                <a:gd name="connsiteY5" fmla="*/ 119151 h 714894"/>
                <a:gd name="connsiteX6" fmla="*/ 1679171 w 1679171"/>
                <a:gd name="connsiteY6" fmla="*/ 595743 h 714894"/>
                <a:gd name="connsiteX7" fmla="*/ 1560020 w 1679171"/>
                <a:gd name="connsiteY7" fmla="*/ 714894 h 714894"/>
                <a:gd name="connsiteX8" fmla="*/ 1122956 w 1679171"/>
                <a:gd name="connsiteY8" fmla="*/ 714894 h 714894"/>
                <a:gd name="connsiteX9" fmla="*/ 671484 w 1679171"/>
                <a:gd name="connsiteY9" fmla="*/ 714894 h 714894"/>
                <a:gd name="connsiteX10" fmla="*/ 119151 w 1679171"/>
                <a:gd name="connsiteY10" fmla="*/ 714894 h 714894"/>
                <a:gd name="connsiteX11" fmla="*/ 0 w 1679171"/>
                <a:gd name="connsiteY11" fmla="*/ 595743 h 714894"/>
                <a:gd name="connsiteX12" fmla="*/ 0 w 1679171"/>
                <a:gd name="connsiteY12" fmla="*/ 119151 h 71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9171" h="714894" fill="none" extrusionOk="0">
                  <a:moveTo>
                    <a:pt x="0" y="119151"/>
                  </a:moveTo>
                  <a:cubicBezTo>
                    <a:pt x="9666" y="51100"/>
                    <a:pt x="60061" y="-13452"/>
                    <a:pt x="119151" y="0"/>
                  </a:cubicBezTo>
                  <a:cubicBezTo>
                    <a:pt x="310144" y="-287"/>
                    <a:pt x="395678" y="34327"/>
                    <a:pt x="628258" y="0"/>
                  </a:cubicBezTo>
                  <a:cubicBezTo>
                    <a:pt x="860838" y="-34327"/>
                    <a:pt x="856777" y="23007"/>
                    <a:pt x="1079730" y="0"/>
                  </a:cubicBezTo>
                  <a:cubicBezTo>
                    <a:pt x="1302683" y="-23007"/>
                    <a:pt x="1341656" y="42502"/>
                    <a:pt x="1560020" y="0"/>
                  </a:cubicBezTo>
                  <a:cubicBezTo>
                    <a:pt x="1624417" y="1172"/>
                    <a:pt x="1670441" y="42840"/>
                    <a:pt x="1679171" y="119151"/>
                  </a:cubicBezTo>
                  <a:cubicBezTo>
                    <a:pt x="1725318" y="292855"/>
                    <a:pt x="1628541" y="420829"/>
                    <a:pt x="1679171" y="595743"/>
                  </a:cubicBezTo>
                  <a:cubicBezTo>
                    <a:pt x="1679544" y="677010"/>
                    <a:pt x="1619274" y="704826"/>
                    <a:pt x="1560020" y="714894"/>
                  </a:cubicBezTo>
                  <a:cubicBezTo>
                    <a:pt x="1466474" y="752748"/>
                    <a:pt x="1228496" y="683745"/>
                    <a:pt x="1122956" y="714894"/>
                  </a:cubicBezTo>
                  <a:cubicBezTo>
                    <a:pt x="1017416" y="746043"/>
                    <a:pt x="813332" y="700761"/>
                    <a:pt x="671484" y="714894"/>
                  </a:cubicBezTo>
                  <a:cubicBezTo>
                    <a:pt x="529636" y="729027"/>
                    <a:pt x="318238" y="706030"/>
                    <a:pt x="119151" y="714894"/>
                  </a:cubicBezTo>
                  <a:cubicBezTo>
                    <a:pt x="47222" y="702074"/>
                    <a:pt x="-9099" y="660619"/>
                    <a:pt x="0" y="595743"/>
                  </a:cubicBezTo>
                  <a:cubicBezTo>
                    <a:pt x="-35094" y="436791"/>
                    <a:pt x="38071" y="337368"/>
                    <a:pt x="0" y="119151"/>
                  </a:cubicBezTo>
                  <a:close/>
                </a:path>
                <a:path w="1679171" h="714894" stroke="0" extrusionOk="0">
                  <a:moveTo>
                    <a:pt x="0" y="119151"/>
                  </a:moveTo>
                  <a:cubicBezTo>
                    <a:pt x="6118" y="47992"/>
                    <a:pt x="49298" y="-1023"/>
                    <a:pt x="119151" y="0"/>
                  </a:cubicBezTo>
                  <a:cubicBezTo>
                    <a:pt x="226083" y="-42988"/>
                    <a:pt x="361291" y="29041"/>
                    <a:pt x="556215" y="0"/>
                  </a:cubicBezTo>
                  <a:cubicBezTo>
                    <a:pt x="751139" y="-29041"/>
                    <a:pt x="898102" y="47826"/>
                    <a:pt x="993278" y="0"/>
                  </a:cubicBezTo>
                  <a:cubicBezTo>
                    <a:pt x="1088454" y="-47826"/>
                    <a:pt x="1423811" y="45117"/>
                    <a:pt x="1560020" y="0"/>
                  </a:cubicBezTo>
                  <a:cubicBezTo>
                    <a:pt x="1628713" y="18190"/>
                    <a:pt x="1677564" y="44021"/>
                    <a:pt x="1679171" y="119151"/>
                  </a:cubicBezTo>
                  <a:cubicBezTo>
                    <a:pt x="1709973" y="321249"/>
                    <a:pt x="1634054" y="489542"/>
                    <a:pt x="1679171" y="595743"/>
                  </a:cubicBezTo>
                  <a:cubicBezTo>
                    <a:pt x="1696449" y="665347"/>
                    <a:pt x="1618945" y="718927"/>
                    <a:pt x="1560020" y="714894"/>
                  </a:cubicBezTo>
                  <a:cubicBezTo>
                    <a:pt x="1406411" y="743246"/>
                    <a:pt x="1278968" y="677637"/>
                    <a:pt x="1108548" y="714894"/>
                  </a:cubicBezTo>
                  <a:cubicBezTo>
                    <a:pt x="938128" y="752151"/>
                    <a:pt x="749303" y="695914"/>
                    <a:pt x="657075" y="714894"/>
                  </a:cubicBezTo>
                  <a:cubicBezTo>
                    <a:pt x="564847" y="733874"/>
                    <a:pt x="233302" y="671440"/>
                    <a:pt x="119151" y="714894"/>
                  </a:cubicBezTo>
                  <a:cubicBezTo>
                    <a:pt x="66814" y="708271"/>
                    <a:pt x="4685" y="643866"/>
                    <a:pt x="0" y="595743"/>
                  </a:cubicBezTo>
                  <a:cubicBezTo>
                    <a:pt x="-25908" y="376029"/>
                    <a:pt x="2593" y="239349"/>
                    <a:pt x="0" y="119151"/>
                  </a:cubicBezTo>
                  <a:close/>
                </a:path>
              </a:pathLst>
            </a:custGeom>
            <a:ln w="73025">
              <a:solidFill>
                <a:schemeClr val="bg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Conséquence</a:t>
              </a:r>
              <a:endParaRPr lang="fr-CA" sz="140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D5D685-D351-527A-FB0A-ADBCAE6D6281}"/>
                </a:ext>
              </a:extLst>
            </p:cNvPr>
            <p:cNvSpPr txBox="1"/>
            <p:nvPr/>
          </p:nvSpPr>
          <p:spPr>
            <a:xfrm>
              <a:off x="5430016" y="1316231"/>
              <a:ext cx="1225616" cy="455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/>
                <a:t>Historique</a:t>
              </a:r>
            </a:p>
          </p:txBody>
        </p:sp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D8092E23-F34E-13D3-DDAB-E04807C4A16C}"/>
                </a:ext>
              </a:extLst>
            </p:cNvPr>
            <p:cNvSpPr/>
            <p:nvPr/>
          </p:nvSpPr>
          <p:spPr>
            <a:xfrm>
              <a:off x="1886673" y="1215343"/>
              <a:ext cx="8681013" cy="2147216"/>
            </a:xfrm>
            <a:prstGeom prst="ca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400" dirty="0"/>
            </a:p>
          </p:txBody>
        </p:sp>
      </p:grpSp>
      <p:sp>
        <p:nvSpPr>
          <p:cNvPr id="32" name="Notched Right Arrow 31">
            <a:extLst>
              <a:ext uri="{FF2B5EF4-FFF2-40B4-BE49-F238E27FC236}">
                <a16:creationId xmlns:a16="http://schemas.microsoft.com/office/drawing/2014/main" id="{CA9DB342-4724-8145-C2CD-80BA8ED6D371}"/>
              </a:ext>
            </a:extLst>
          </p:cNvPr>
          <p:cNvSpPr/>
          <p:nvPr/>
        </p:nvSpPr>
        <p:spPr>
          <a:xfrm rot="5400000">
            <a:off x="5560919" y="3013868"/>
            <a:ext cx="349695" cy="699377"/>
          </a:xfrm>
          <a:prstGeom prst="notched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A37E9F86-BE62-7916-BC48-3C11B4047906}"/>
              </a:ext>
            </a:extLst>
          </p:cNvPr>
          <p:cNvSpPr/>
          <p:nvPr/>
        </p:nvSpPr>
        <p:spPr>
          <a:xfrm>
            <a:off x="10551697" y="3879767"/>
            <a:ext cx="1030037" cy="335640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Critères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55013A-1731-AA99-B37E-090E09A0ED82}"/>
              </a:ext>
            </a:extLst>
          </p:cNvPr>
          <p:cNvCxnSpPr>
            <a:cxnSpLocks/>
            <a:stCxn id="21" idx="3"/>
            <a:endCxn id="33" idx="3"/>
          </p:cNvCxnSpPr>
          <p:nvPr/>
        </p:nvCxnSpPr>
        <p:spPr>
          <a:xfrm flipV="1">
            <a:off x="9451031" y="4047587"/>
            <a:ext cx="1100666" cy="21301"/>
          </a:xfrm>
          <a:prstGeom prst="straightConnector1">
            <a:avLst/>
          </a:prstGeom>
          <a:ln w="6032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4924606-24C0-6FBD-23EC-27B177A6A91D}"/>
              </a:ext>
            </a:extLst>
          </p:cNvPr>
          <p:cNvSpPr/>
          <p:nvPr/>
        </p:nvSpPr>
        <p:spPr>
          <a:xfrm>
            <a:off x="10448918" y="2951022"/>
            <a:ext cx="1188411" cy="37824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Objectifs</a:t>
            </a:r>
            <a:endParaRPr lang="fr-CA" sz="140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3ADBDE6-8EDD-8360-B0BA-3B4099C4D3B8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11043123" y="3329264"/>
            <a:ext cx="1" cy="55050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Curved Right Arrow 50">
            <a:extLst>
              <a:ext uri="{FF2B5EF4-FFF2-40B4-BE49-F238E27FC236}">
                <a16:creationId xmlns:a16="http://schemas.microsoft.com/office/drawing/2014/main" id="{46B70DF3-794E-3322-B067-6ACE71F4577F}"/>
              </a:ext>
            </a:extLst>
          </p:cNvPr>
          <p:cNvSpPr/>
          <p:nvPr/>
        </p:nvSpPr>
        <p:spPr>
          <a:xfrm>
            <a:off x="1020726" y="3879767"/>
            <a:ext cx="467832" cy="500847"/>
          </a:xfrm>
          <a:prstGeom prst="curvedRightArrow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52" name="Right Arrow Callout 51">
            <a:extLst>
              <a:ext uri="{FF2B5EF4-FFF2-40B4-BE49-F238E27FC236}">
                <a16:creationId xmlns:a16="http://schemas.microsoft.com/office/drawing/2014/main" id="{E5F75C2E-F044-E3E9-FA63-85C3A2920BC7}"/>
              </a:ext>
            </a:extLst>
          </p:cNvPr>
          <p:cNvSpPr/>
          <p:nvPr/>
        </p:nvSpPr>
        <p:spPr>
          <a:xfrm>
            <a:off x="307280" y="5327118"/>
            <a:ext cx="1656915" cy="426587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Cueillette de données</a:t>
            </a:r>
          </a:p>
        </p:txBody>
      </p:sp>
      <p:sp>
        <p:nvSpPr>
          <p:cNvPr id="57" name="Bent Arrow 56">
            <a:extLst>
              <a:ext uri="{FF2B5EF4-FFF2-40B4-BE49-F238E27FC236}">
                <a16:creationId xmlns:a16="http://schemas.microsoft.com/office/drawing/2014/main" id="{601D24E9-B736-4A6B-16EE-4FCFF13086AC}"/>
              </a:ext>
            </a:extLst>
          </p:cNvPr>
          <p:cNvSpPr/>
          <p:nvPr/>
        </p:nvSpPr>
        <p:spPr>
          <a:xfrm>
            <a:off x="1722474" y="2456121"/>
            <a:ext cx="382773" cy="1082283"/>
          </a:xfrm>
          <a:prstGeom prst="ben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092D06-FC0B-1D8F-FE41-965F7939D300}"/>
              </a:ext>
            </a:extLst>
          </p:cNvPr>
          <p:cNvSpPr txBox="1"/>
          <p:nvPr/>
        </p:nvSpPr>
        <p:spPr>
          <a:xfrm>
            <a:off x="773190" y="2204104"/>
            <a:ext cx="1254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Mémorisation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86AAC50-C7DB-125B-D3B7-DDF8565BC05C}"/>
              </a:ext>
            </a:extLst>
          </p:cNvPr>
          <p:cNvSpPr txBox="1"/>
          <p:nvPr/>
        </p:nvSpPr>
        <p:spPr>
          <a:xfrm>
            <a:off x="184540" y="3621741"/>
            <a:ext cx="1410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Théorisation (2)</a:t>
            </a:r>
          </a:p>
        </p:txBody>
      </p:sp>
      <p:sp>
        <p:nvSpPr>
          <p:cNvPr id="60" name="Curved Right Arrow 59">
            <a:extLst>
              <a:ext uri="{FF2B5EF4-FFF2-40B4-BE49-F238E27FC236}">
                <a16:creationId xmlns:a16="http://schemas.microsoft.com/office/drawing/2014/main" id="{F5D673BF-CB47-06A3-2A86-6723A3DBB5B2}"/>
              </a:ext>
            </a:extLst>
          </p:cNvPr>
          <p:cNvSpPr/>
          <p:nvPr/>
        </p:nvSpPr>
        <p:spPr>
          <a:xfrm rot="16200000" flipH="1">
            <a:off x="10837298" y="2490827"/>
            <a:ext cx="306456" cy="500847"/>
          </a:xfrm>
          <a:prstGeom prst="curvedRightArrow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2F8F6C8-5050-1561-8931-6DF77531AFE6}"/>
              </a:ext>
            </a:extLst>
          </p:cNvPr>
          <p:cNvSpPr txBox="1"/>
          <p:nvPr/>
        </p:nvSpPr>
        <p:spPr>
          <a:xfrm>
            <a:off x="10704325" y="2274483"/>
            <a:ext cx="836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Pivot (3)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1F88E1-7094-D3C7-B0E2-2ADF77125256}"/>
              </a:ext>
            </a:extLst>
          </p:cNvPr>
          <p:cNvSpPr txBox="1"/>
          <p:nvPr/>
        </p:nvSpPr>
        <p:spPr>
          <a:xfrm>
            <a:off x="6060821" y="3188709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Abstraction (2)</a:t>
            </a: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EB894290-9684-7555-C500-B85852FF8747}"/>
              </a:ext>
            </a:extLst>
          </p:cNvPr>
          <p:cNvSpPr/>
          <p:nvPr/>
        </p:nvSpPr>
        <p:spPr>
          <a:xfrm rot="16200000" flipV="1">
            <a:off x="5759029" y="3215942"/>
            <a:ext cx="306456" cy="5642127"/>
          </a:xfrm>
          <a:prstGeom prst="curvedRightArrow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1CB353-7A6E-9F15-3AD6-1B9DC3953C86}"/>
              </a:ext>
            </a:extLst>
          </p:cNvPr>
          <p:cNvSpPr txBox="1"/>
          <p:nvPr/>
        </p:nvSpPr>
        <p:spPr>
          <a:xfrm>
            <a:off x="4985160" y="5883777"/>
            <a:ext cx="1457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Réévaluation (1)</a:t>
            </a:r>
          </a:p>
        </p:txBody>
      </p:sp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15F49E73-3C02-CEFE-2A03-69836E43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  <p:pic>
        <p:nvPicPr>
          <p:cNvPr id="4" name="Graphic 3" descr="Robot with solid fill">
            <a:extLst>
              <a:ext uri="{FF2B5EF4-FFF2-40B4-BE49-F238E27FC236}">
                <a16:creationId xmlns:a16="http://schemas.microsoft.com/office/drawing/2014/main" id="{7E42EB56-5273-6616-2069-04082547EC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0600" y="5835144"/>
            <a:ext cx="536413" cy="607200"/>
          </a:xfrm>
          <a:prstGeom prst="rect">
            <a:avLst/>
          </a:prstGeom>
        </p:spPr>
      </p:pic>
      <p:pic>
        <p:nvPicPr>
          <p:cNvPr id="38" name="Graphic 37" descr="Robot with solid fill">
            <a:extLst>
              <a:ext uri="{FF2B5EF4-FFF2-40B4-BE49-F238E27FC236}">
                <a16:creationId xmlns:a16="http://schemas.microsoft.com/office/drawing/2014/main" id="{274D741D-F246-EBEF-50E3-AF30A48ECE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30308" y="1971549"/>
            <a:ext cx="515348" cy="583355"/>
          </a:xfrm>
          <a:prstGeom prst="rect">
            <a:avLst/>
          </a:prstGeom>
        </p:spPr>
      </p:pic>
      <p:pic>
        <p:nvPicPr>
          <p:cNvPr id="42" name="Graphic 41" descr="Robot with solid fill">
            <a:extLst>
              <a:ext uri="{FF2B5EF4-FFF2-40B4-BE49-F238E27FC236}">
                <a16:creationId xmlns:a16="http://schemas.microsoft.com/office/drawing/2014/main" id="{63350C59-9F32-9F30-74CC-5DEA032B98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9106" y="4654862"/>
            <a:ext cx="536413" cy="607200"/>
          </a:xfrm>
          <a:prstGeom prst="rect">
            <a:avLst/>
          </a:prstGeom>
        </p:spPr>
      </p:pic>
      <p:pic>
        <p:nvPicPr>
          <p:cNvPr id="45" name="Graphic 44" descr="Robot with solid fill">
            <a:extLst>
              <a:ext uri="{FF2B5EF4-FFF2-40B4-BE49-F238E27FC236}">
                <a16:creationId xmlns:a16="http://schemas.microsoft.com/office/drawing/2014/main" id="{13838048-4B9A-7650-9735-27A75CA032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548" y="4622136"/>
            <a:ext cx="536413" cy="607200"/>
          </a:xfrm>
          <a:prstGeom prst="rect">
            <a:avLst/>
          </a:prstGeom>
        </p:spPr>
      </p:pic>
      <p:pic>
        <p:nvPicPr>
          <p:cNvPr id="47" name="Graphic 46" descr="Robot with solid fill">
            <a:extLst>
              <a:ext uri="{FF2B5EF4-FFF2-40B4-BE49-F238E27FC236}">
                <a16:creationId xmlns:a16="http://schemas.microsoft.com/office/drawing/2014/main" id="{93503BA1-BE69-0A37-1F29-570B38ED5CB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82962" y="4695847"/>
            <a:ext cx="536413" cy="607200"/>
          </a:xfrm>
          <a:prstGeom prst="rect">
            <a:avLst/>
          </a:prstGeom>
        </p:spPr>
      </p:pic>
      <p:pic>
        <p:nvPicPr>
          <p:cNvPr id="48" name="Graphic 47" descr="Robot with solid fill">
            <a:extLst>
              <a:ext uri="{FF2B5EF4-FFF2-40B4-BE49-F238E27FC236}">
                <a16:creationId xmlns:a16="http://schemas.microsoft.com/office/drawing/2014/main" id="{855652E8-9B21-D02A-E40C-243BC060AB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1034" y="1583676"/>
            <a:ext cx="536413" cy="607200"/>
          </a:xfrm>
          <a:prstGeom prst="rect">
            <a:avLst/>
          </a:prstGeom>
        </p:spPr>
      </p:pic>
      <p:pic>
        <p:nvPicPr>
          <p:cNvPr id="49" name="Graphic 48" descr="Robot with solid fill">
            <a:extLst>
              <a:ext uri="{FF2B5EF4-FFF2-40B4-BE49-F238E27FC236}">
                <a16:creationId xmlns:a16="http://schemas.microsoft.com/office/drawing/2014/main" id="{2F85B13D-7249-4A2E-2470-7C5752033E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5337" y="3024876"/>
            <a:ext cx="536413" cy="607200"/>
          </a:xfrm>
          <a:prstGeom prst="rect">
            <a:avLst/>
          </a:prstGeom>
        </p:spPr>
      </p:pic>
      <p:pic>
        <p:nvPicPr>
          <p:cNvPr id="50" name="Graphic 49" descr="Robot with solid fill">
            <a:extLst>
              <a:ext uri="{FF2B5EF4-FFF2-40B4-BE49-F238E27FC236}">
                <a16:creationId xmlns:a16="http://schemas.microsoft.com/office/drawing/2014/main" id="{2989C221-6F22-B8A9-BA92-7ECED423D29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3159" y="3995697"/>
            <a:ext cx="536413" cy="607200"/>
          </a:xfrm>
          <a:prstGeom prst="rect">
            <a:avLst/>
          </a:prstGeom>
        </p:spPr>
      </p:pic>
      <p:pic>
        <p:nvPicPr>
          <p:cNvPr id="64" name="Graphic 63" descr="Group with solid fill">
            <a:extLst>
              <a:ext uri="{FF2B5EF4-FFF2-40B4-BE49-F238E27FC236}">
                <a16:creationId xmlns:a16="http://schemas.microsoft.com/office/drawing/2014/main" id="{23CE4922-0CE5-F5F8-ED19-89DAB0150B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43945" y="4541725"/>
            <a:ext cx="914400" cy="914400"/>
          </a:xfrm>
          <a:prstGeom prst="rect">
            <a:avLst/>
          </a:prstGeom>
        </p:spPr>
      </p:pic>
      <p:pic>
        <p:nvPicPr>
          <p:cNvPr id="67" name="Graphic 66" descr="Group with solid fill">
            <a:extLst>
              <a:ext uri="{FF2B5EF4-FFF2-40B4-BE49-F238E27FC236}">
                <a16:creationId xmlns:a16="http://schemas.microsoft.com/office/drawing/2014/main" id="{C7CD600D-F764-9915-9978-C713644349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43430" y="1580319"/>
            <a:ext cx="914400" cy="914400"/>
          </a:xfrm>
          <a:prstGeom prst="rect">
            <a:avLst/>
          </a:prstGeom>
        </p:spPr>
      </p:pic>
      <p:pic>
        <p:nvPicPr>
          <p:cNvPr id="68" name="Graphic 67" descr="Group with solid fill">
            <a:extLst>
              <a:ext uri="{FF2B5EF4-FFF2-40B4-BE49-F238E27FC236}">
                <a16:creationId xmlns:a16="http://schemas.microsoft.com/office/drawing/2014/main" id="{07DC5FD3-1A9D-251C-4584-C5C87EE3CE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4056" y="2863219"/>
            <a:ext cx="914400" cy="914400"/>
          </a:xfrm>
          <a:prstGeom prst="rect">
            <a:avLst/>
          </a:prstGeom>
        </p:spPr>
      </p:pic>
      <p:pic>
        <p:nvPicPr>
          <p:cNvPr id="70" name="Graphic 69" descr="Male profile with solid fill">
            <a:extLst>
              <a:ext uri="{FF2B5EF4-FFF2-40B4-BE49-F238E27FC236}">
                <a16:creationId xmlns:a16="http://schemas.microsoft.com/office/drawing/2014/main" id="{8A226761-0404-D607-B8B0-CA756D902E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0807" y="1703916"/>
            <a:ext cx="508073" cy="508073"/>
          </a:xfrm>
          <a:prstGeom prst="rect">
            <a:avLst/>
          </a:prstGeom>
        </p:spPr>
      </p:pic>
      <p:pic>
        <p:nvPicPr>
          <p:cNvPr id="71" name="Graphic 70" descr="Male profile with solid fill">
            <a:extLst>
              <a:ext uri="{FF2B5EF4-FFF2-40B4-BE49-F238E27FC236}">
                <a16:creationId xmlns:a16="http://schemas.microsoft.com/office/drawing/2014/main" id="{F86FA03E-F28D-78B9-23B0-0A6A4D762B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16501" y="4676080"/>
            <a:ext cx="508073" cy="508073"/>
          </a:xfrm>
          <a:prstGeom prst="rect">
            <a:avLst/>
          </a:prstGeom>
        </p:spPr>
      </p:pic>
      <p:pic>
        <p:nvPicPr>
          <p:cNvPr id="72" name="Graphic 71" descr="Male profile with solid fill">
            <a:extLst>
              <a:ext uri="{FF2B5EF4-FFF2-40B4-BE49-F238E27FC236}">
                <a16:creationId xmlns:a16="http://schemas.microsoft.com/office/drawing/2014/main" id="{B3EC0D8B-918D-B014-ABD8-20E81D59CD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88138" y="5930006"/>
            <a:ext cx="508073" cy="508073"/>
          </a:xfrm>
          <a:prstGeom prst="rect">
            <a:avLst/>
          </a:prstGeom>
        </p:spPr>
      </p:pic>
      <p:pic>
        <p:nvPicPr>
          <p:cNvPr id="74" name="Graphic 73" descr="Male profile with solid fill">
            <a:extLst>
              <a:ext uri="{FF2B5EF4-FFF2-40B4-BE49-F238E27FC236}">
                <a16:creationId xmlns:a16="http://schemas.microsoft.com/office/drawing/2014/main" id="{6A340E19-983A-56A9-07DE-57ABDFC766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31520" y="3092275"/>
            <a:ext cx="508073" cy="508073"/>
          </a:xfrm>
          <a:prstGeom prst="rect">
            <a:avLst/>
          </a:prstGeom>
        </p:spPr>
      </p:pic>
      <p:pic>
        <p:nvPicPr>
          <p:cNvPr id="75" name="Graphic 74" descr="Group with solid fill">
            <a:extLst>
              <a:ext uri="{FF2B5EF4-FFF2-40B4-BE49-F238E27FC236}">
                <a16:creationId xmlns:a16="http://schemas.microsoft.com/office/drawing/2014/main" id="{55D38756-348C-BB56-EF95-51A4F95C00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2128" y="28452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66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131B2-7BF2-6AF7-3043-48671211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Un langage cartographique commun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B1CC9-ED3C-D85C-F6F7-062C3D3E4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1787-FF9E-A440-B796-F400A1F55C72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69209-15FD-AF0B-D798-DF9445996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3F19D-8175-9105-A10B-6365F6084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902B44-9841-1FD4-FABB-BA26F192301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2136775"/>
            <a:ext cx="3733801" cy="3697288"/>
          </a:xfrm>
        </p:spPr>
        <p:txBody>
          <a:bodyPr/>
          <a:lstStyle/>
          <a:p>
            <a:r>
              <a:rPr lang="fr-CA" dirty="0"/>
              <a:t>Objectifs</a:t>
            </a:r>
          </a:p>
          <a:p>
            <a:r>
              <a:rPr lang="fr-CA" dirty="0"/>
              <a:t>Liens causaux</a:t>
            </a:r>
          </a:p>
          <a:p>
            <a:r>
              <a:rPr lang="fr-CA" dirty="0"/>
              <a:t>Critères d’évaluation</a:t>
            </a:r>
          </a:p>
          <a:p>
            <a:r>
              <a:rPr lang="fr-CA" dirty="0"/>
              <a:t>Régime dynamique</a:t>
            </a:r>
            <a:br>
              <a:rPr lang="fr-CA" dirty="0"/>
            </a:br>
            <a:r>
              <a:rPr lang="fr-CA" dirty="0"/>
              <a:t>(</a:t>
            </a:r>
            <a:r>
              <a:rPr lang="fr-CA" dirty="0" err="1"/>
              <a:t>Cynefin</a:t>
            </a:r>
            <a:r>
              <a:rPr lang="fr-CA" dirty="0"/>
              <a:t>)</a:t>
            </a:r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1567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EF532-144C-9770-CE9D-85F65DC17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0FF55-6615-232D-10FF-DD48E258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Parmi tant d’autres!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D27E9-790D-0C72-3672-F71F011B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1787-FF9E-A440-B796-F400A1F55C72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627CF-4FD4-A866-1BFB-F1509EE57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Décider avec des intelligences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91D7A-1148-862B-8CA7-AD6F2335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CD14B-2170-05E6-FA32-50247CC6008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4497" y="1471396"/>
            <a:ext cx="4586208" cy="3697288"/>
          </a:xfrm>
        </p:spPr>
        <p:txBody>
          <a:bodyPr/>
          <a:lstStyle/>
          <a:p>
            <a:r>
              <a:rPr lang="fr-CA" dirty="0"/>
              <a:t>CATWOE</a:t>
            </a:r>
          </a:p>
          <a:p>
            <a:r>
              <a:rPr lang="fr-CA" dirty="0"/>
              <a:t>Diagramme </a:t>
            </a:r>
            <a:r>
              <a:rPr lang="fr-CA" dirty="0" err="1"/>
              <a:t>Socio-technique</a:t>
            </a:r>
            <a:r>
              <a:rPr lang="fr-CA" dirty="0"/>
              <a:t>, théorie de l’acteur-réseau </a:t>
            </a:r>
            <a:r>
              <a:rPr lang="fr-CA" sz="2000" dirty="0"/>
              <a:t>(Latour)</a:t>
            </a:r>
          </a:p>
          <a:p>
            <a:r>
              <a:rPr lang="fr-CA" sz="2000" dirty="0"/>
              <a:t>Etc.</a:t>
            </a:r>
          </a:p>
        </p:txBody>
      </p:sp>
      <p:pic>
        <p:nvPicPr>
          <p:cNvPr id="1026" name="Picture 2" descr="Elements of CATWOE">
            <a:extLst>
              <a:ext uri="{FF2B5EF4-FFF2-40B4-BE49-F238E27FC236}">
                <a16:creationId xmlns:a16="http://schemas.microsoft.com/office/drawing/2014/main" id="{653949F3-4706-3A9E-6798-9E707D48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5441"/>
            <a:ext cx="5741503" cy="402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lecture de la trajectoire entrepreneuriale du projet Supernova au travers de l’ANT">
            <a:hlinkClick r:id="rId4" tooltip="La lecture de la trajectoire entrepreneuriale du projet Supernova au travers de l’ANT"/>
            <a:extLst>
              <a:ext uri="{FF2B5EF4-FFF2-40B4-BE49-F238E27FC236}">
                <a16:creationId xmlns:a16="http://schemas.microsoft.com/office/drawing/2014/main" id="{76A9FD34-79F4-A6CB-F074-EB4828B45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6" y="186958"/>
            <a:ext cx="12192000" cy="1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iagram of a company&#10;&#10;AI-generated content may be incorrect.">
            <a:extLst>
              <a:ext uri="{FF2B5EF4-FFF2-40B4-BE49-F238E27FC236}">
                <a16:creationId xmlns:a16="http://schemas.microsoft.com/office/drawing/2014/main" id="{48D02EDD-02FA-5CB8-355C-2FD17ABA1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97" y="3623857"/>
            <a:ext cx="4724399" cy="2288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6460B7-C137-9C4F-6A6A-8C721E4E3F3F}"/>
              </a:ext>
            </a:extLst>
          </p:cNvPr>
          <p:cNvSpPr txBox="1"/>
          <p:nvPr/>
        </p:nvSpPr>
        <p:spPr>
          <a:xfrm>
            <a:off x="173920" y="6060213"/>
            <a:ext cx="7729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/>
              <a:t>https://</a:t>
            </a:r>
            <a:r>
              <a:rPr lang="fr-CA" sz="1600" dirty="0" err="1"/>
              <a:t>www.erudit.org</a:t>
            </a:r>
            <a:r>
              <a:rPr lang="fr-CA" sz="1600" dirty="0"/>
              <a:t>/</a:t>
            </a:r>
            <a:r>
              <a:rPr lang="fr-CA" sz="1600" dirty="0" err="1"/>
              <a:t>fr</a:t>
            </a:r>
            <a:r>
              <a:rPr lang="fr-CA" sz="1600" dirty="0"/>
              <a:t>/revues/mi/2014-v19-n1-mi01686/1028496ar/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DFFBB-175D-D17B-6701-37D2FC62E358}"/>
              </a:ext>
            </a:extLst>
          </p:cNvPr>
          <p:cNvSpPr txBox="1"/>
          <p:nvPr/>
        </p:nvSpPr>
        <p:spPr>
          <a:xfrm>
            <a:off x="5254877" y="5721659"/>
            <a:ext cx="67632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/>
              <a:t>https://</a:t>
            </a:r>
            <a:r>
              <a:rPr lang="fr-CA" sz="1600" dirty="0" err="1"/>
              <a:t>strategicmanagementinsight.com</a:t>
            </a:r>
            <a:r>
              <a:rPr lang="fr-CA" sz="1600" dirty="0"/>
              <a:t>/</a:t>
            </a:r>
            <a:r>
              <a:rPr lang="fr-CA" sz="1600" dirty="0" err="1"/>
              <a:t>tools</a:t>
            </a:r>
            <a:r>
              <a:rPr lang="fr-CA" sz="1600" dirty="0"/>
              <a:t>/</a:t>
            </a:r>
            <a:r>
              <a:rPr lang="fr-CA" sz="1600" dirty="0" err="1"/>
              <a:t>catwoe-analysis-explained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1247895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68F7A-BA59-D38E-8D8E-EC547DCAE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25B7BE-80B6-D1DE-8954-4001FD98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239" y="1343311"/>
            <a:ext cx="3728160" cy="2765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0D427E-D1C8-DBA4-94C3-565FBBBFB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Outils de cartographie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998B2-96D1-0DEF-62F8-41D2F3AD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1787-FF9E-A440-B796-F400A1F55C72}" type="datetime1">
              <a:rPr lang="en-CA" smtClean="0"/>
              <a:t>2025-07-17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98A43-83BC-6EEA-F2D7-75B0486C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Décider</a:t>
            </a:r>
            <a:r>
              <a:rPr lang="en-US" dirty="0"/>
              <a:t> avec des intelligences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2690F-D3A0-7AB0-DCCC-82B67A1C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1A34-AAE7-A8D9-74E4-4E6A169E38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6766" y="1284159"/>
            <a:ext cx="3733801" cy="5326706"/>
          </a:xfrm>
        </p:spPr>
        <p:txBody>
          <a:bodyPr>
            <a:normAutofit fontScale="92500" lnSpcReduction="20000"/>
          </a:bodyPr>
          <a:lstStyle/>
          <a:p>
            <a:r>
              <a:rPr lang="fr-CA" dirty="0"/>
              <a:t>Compendium (IBIS)</a:t>
            </a:r>
            <a:br>
              <a:rPr lang="fr-CA" dirty="0"/>
            </a:br>
            <a:r>
              <a:rPr lang="fr-CA" sz="1700" dirty="0" err="1"/>
              <a:t>compendiuminstitute.org</a:t>
            </a:r>
            <a:endParaRPr lang="fr-CA" sz="1700" dirty="0"/>
          </a:p>
          <a:p>
            <a:r>
              <a:rPr lang="fr-CA" dirty="0" err="1"/>
              <a:t>cmap.ihmc.us</a:t>
            </a:r>
            <a:endParaRPr lang="fr-CA" dirty="0"/>
          </a:p>
          <a:p>
            <a:r>
              <a:rPr lang="fr-CA" dirty="0" err="1"/>
              <a:t>Kumu.io</a:t>
            </a:r>
            <a:endParaRPr lang="fr-CA" dirty="0"/>
          </a:p>
          <a:p>
            <a:r>
              <a:rPr lang="fr-CA" dirty="0" err="1"/>
              <a:t>vensim.com</a:t>
            </a:r>
            <a:endParaRPr lang="fr-CA" dirty="0"/>
          </a:p>
          <a:p>
            <a:r>
              <a:rPr lang="fr-CA" dirty="0"/>
              <a:t>Tools for </a:t>
            </a:r>
            <a:r>
              <a:rPr lang="fr-CA" dirty="0" err="1"/>
              <a:t>Thought</a:t>
            </a:r>
            <a:r>
              <a:rPr lang="fr-CA" dirty="0"/>
              <a:t> </a:t>
            </a:r>
            <a:r>
              <a:rPr lang="fr-CA" sz="1800" dirty="0"/>
              <a:t>(</a:t>
            </a:r>
            <a:r>
              <a:rPr lang="fr-CA" sz="1800" dirty="0" err="1"/>
              <a:t>Roam</a:t>
            </a:r>
            <a:r>
              <a:rPr lang="fr-CA" sz="1800" dirty="0"/>
              <a:t>/</a:t>
            </a:r>
            <a:r>
              <a:rPr lang="fr-CA" sz="1800" dirty="0" err="1"/>
              <a:t>Anytype</a:t>
            </a:r>
            <a:r>
              <a:rPr lang="fr-CA" sz="1800" dirty="0"/>
              <a:t>/Notion/Tana)</a:t>
            </a:r>
          </a:p>
          <a:p>
            <a:r>
              <a:rPr lang="fr-CA" dirty="0" err="1"/>
              <a:t>FedWiki</a:t>
            </a:r>
            <a:r>
              <a:rPr lang="fr-CA" dirty="0"/>
              <a:t> et </a:t>
            </a:r>
            <a:r>
              <a:rPr lang="fr-CA" dirty="0" err="1">
                <a:hlinkClick r:id="rId4"/>
              </a:rPr>
              <a:t>SoloCollaborator</a:t>
            </a:r>
            <a:endParaRPr lang="fr-CA" dirty="0"/>
          </a:p>
          <a:p>
            <a:r>
              <a:rPr lang="fr-CA" dirty="0" err="1"/>
              <a:t>decisions.com</a:t>
            </a:r>
            <a:endParaRPr lang="fr-CA" dirty="0"/>
          </a:p>
          <a:p>
            <a:r>
              <a:rPr lang="fr-CA" dirty="0"/>
              <a:t>Etc.</a:t>
            </a:r>
          </a:p>
          <a:p>
            <a:pPr marL="0" indent="0">
              <a:buNone/>
            </a:pPr>
            <a:endParaRPr lang="fr-CA" sz="1100" dirty="0"/>
          </a:p>
          <a:p>
            <a:pPr marL="0" indent="0">
              <a:buNone/>
            </a:pPr>
            <a:r>
              <a:rPr lang="fr-CA" dirty="0"/>
              <a:t>Équilibre expressivité vs langage commun</a:t>
            </a:r>
          </a:p>
          <a:p>
            <a:pPr marL="0" indent="0">
              <a:buNone/>
            </a:pPr>
            <a:r>
              <a:rPr lang="fr-CA" dirty="0"/>
              <a:t>Vers un écosystème</a:t>
            </a:r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ADE0B-2402-DE91-FAB1-4798B7E24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1562745"/>
            <a:ext cx="3288600" cy="2198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AA691-98DC-749A-BF81-EB5C4FA17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167" y="3238770"/>
            <a:ext cx="4692865" cy="3117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BA274-1537-9225-7776-081271B54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4211" y="3165917"/>
            <a:ext cx="4206767" cy="1262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60766-6CD9-9010-DDB9-26C120434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952" y="45008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38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0AEBF-737E-1BC3-F4F8-AB12B1F58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2116-85DC-FEB4-2F94-7B31066EB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Le projet Conversence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CEC1C-7028-9610-7CE0-2E2D6D600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52C8-CD9B-324C-9695-88139E0DBE9C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A801C2-F993-95B2-F98C-AD8E4E46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noProof="0" dirty="0"/>
              <a:t>Décider avec des intelligences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C8A07-FF3A-B4D6-8440-74502910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38</a:t>
            </a:fld>
            <a:endParaRPr lang="fr-CA" noProof="0" dirty="0"/>
          </a:p>
        </p:txBody>
      </p:sp>
      <p:pic>
        <p:nvPicPr>
          <p:cNvPr id="7" name="Picture 6" descr="Logo de Conversence">
            <a:extLst>
              <a:ext uri="{FF2B5EF4-FFF2-40B4-BE49-F238E27FC236}">
                <a16:creationId xmlns:a16="http://schemas.microsoft.com/office/drawing/2014/main" id="{F3445257-EDB7-2AE2-5845-250620F5B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887" y="2773530"/>
            <a:ext cx="5453061" cy="1817687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5ADD64F-CE00-0ED7-8A5A-43E081FA9734}"/>
              </a:ext>
            </a:extLst>
          </p:cNvPr>
          <p:cNvSpPr txBox="1">
            <a:spLocks/>
          </p:cNvSpPr>
          <p:nvPr/>
        </p:nvSpPr>
        <p:spPr>
          <a:xfrm>
            <a:off x="838199" y="2136775"/>
            <a:ext cx="10515599" cy="3697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noProof="0" dirty="0"/>
              <a:t>Intelligence Collective Augmentée à grande Échelle</a:t>
            </a:r>
          </a:p>
          <a:p>
            <a:r>
              <a:rPr lang="fr-CA" noProof="0" dirty="0"/>
              <a:t>Négocier les modèles mentaux</a:t>
            </a:r>
          </a:p>
          <a:p>
            <a:r>
              <a:rPr lang="fr-CA" noProof="0" dirty="0"/>
              <a:t>Modèles de données explicites</a:t>
            </a:r>
          </a:p>
          <a:p>
            <a:pPr lvl="1"/>
            <a:r>
              <a:rPr lang="fr-CA" noProof="0" dirty="0"/>
              <a:t>Schémas conceptuels</a:t>
            </a:r>
          </a:p>
          <a:p>
            <a:pPr lvl="1"/>
            <a:r>
              <a:rPr lang="fr-CA" noProof="0" dirty="0"/>
              <a:t>Ambiguïté et interprétation multiples</a:t>
            </a:r>
          </a:p>
          <a:p>
            <a:pPr lvl="1"/>
            <a:r>
              <a:rPr lang="fr-CA" noProof="0" dirty="0"/>
              <a:t>Concepts émergents, contestés, en évolution</a:t>
            </a:r>
          </a:p>
          <a:p>
            <a:r>
              <a:rPr lang="fr-CA" noProof="0" dirty="0"/>
              <a:t>Modèles comparables et combinables</a:t>
            </a:r>
          </a:p>
          <a:p>
            <a:r>
              <a:rPr lang="fr-CA" noProof="0" dirty="0" err="1">
                <a:hlinkClick r:id="rId4"/>
              </a:rPr>
              <a:t>IdeaLoom</a:t>
            </a:r>
            <a:r>
              <a:rPr lang="fr-CA" noProof="0" dirty="0" err="1"/>
              <a:t>.</a:t>
            </a:r>
            <a:r>
              <a:rPr lang="fr-CA" sz="2000" noProof="0" dirty="0" err="1"/>
              <a:t>org</a:t>
            </a:r>
            <a:r>
              <a:rPr lang="fr-CA" noProof="0" dirty="0"/>
              <a:t>, </a:t>
            </a:r>
            <a:r>
              <a:rPr lang="fr-CA" noProof="0" dirty="0" err="1">
                <a:hlinkClick r:id="rId5"/>
              </a:rPr>
              <a:t>SenseCraft</a:t>
            </a:r>
            <a:r>
              <a:rPr lang="fr-CA" noProof="0" dirty="0" err="1"/>
              <a:t>.</a:t>
            </a:r>
            <a:r>
              <a:rPr lang="fr-CA" sz="2000" noProof="0" dirty="0" err="1"/>
              <a:t>garden</a:t>
            </a:r>
            <a:r>
              <a:rPr lang="fr-CA" noProof="0" dirty="0"/>
              <a:t>, </a:t>
            </a:r>
            <a:r>
              <a:rPr lang="fr-CA" noProof="0" dirty="0" err="1">
                <a:hlinkClick r:id="rId6"/>
              </a:rPr>
              <a:t>ClaimMiner</a:t>
            </a:r>
            <a:r>
              <a:rPr lang="fr-CA" noProof="0" dirty="0" err="1"/>
              <a:t>.</a:t>
            </a:r>
            <a:r>
              <a:rPr lang="fr-CA" sz="2000" noProof="0" dirty="0" err="1"/>
              <a:t>info</a:t>
            </a:r>
            <a:r>
              <a:rPr lang="fr-CA" noProof="0" dirty="0"/>
              <a:t>, </a:t>
            </a:r>
            <a:r>
              <a:rPr lang="fr-CA" noProof="0" dirty="0" err="1">
                <a:hlinkClick r:id="rId7"/>
              </a:rPr>
              <a:t>HyperKnowledge</a:t>
            </a:r>
            <a:r>
              <a:rPr lang="fr-CA" noProof="0" dirty="0" err="1"/>
              <a:t>.</a:t>
            </a:r>
            <a:r>
              <a:rPr lang="fr-CA" sz="2200" noProof="0" dirty="0" err="1"/>
              <a:t>org</a:t>
            </a:r>
            <a:endParaRPr lang="fr-CA" sz="2200" noProof="0" dirty="0"/>
          </a:p>
        </p:txBody>
      </p:sp>
    </p:spTree>
    <p:extLst>
      <p:ext uri="{BB962C8B-B14F-4D97-AF65-F5344CB8AC3E}">
        <p14:creationId xmlns:p14="http://schemas.microsoft.com/office/powerpoint/2010/main" val="409143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BFC7-A4FD-6F4D-53BB-0A80C8ED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Co-construction des outils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D1179-EE37-86BE-7ABE-5064FB49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7AC0B-C0CC-2A46-B36D-C7CFAB66B520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D1C22-FB83-F21D-D1D4-E0AB46E4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noProof="0" dirty="0"/>
              <a:t>Décider avec des intelligences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3D0D5-FAD2-2EDB-C520-BDE61C0B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39</a:t>
            </a:fld>
            <a:endParaRPr lang="fr-CA" noProof="0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63C5BFD-E282-BB27-C64A-DB5326507522}"/>
              </a:ext>
            </a:extLst>
          </p:cNvPr>
          <p:cNvSpPr txBox="1">
            <a:spLocks/>
          </p:cNvSpPr>
          <p:nvPr/>
        </p:nvSpPr>
        <p:spPr>
          <a:xfrm>
            <a:off x="838199" y="2136775"/>
            <a:ext cx="10515599" cy="3697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228600" algn="l" rtl="0" eaLnBrk="1" latinLnBrk="0" hangingPunct="1">
              <a:lnSpc>
                <a:spcPct val="90000"/>
              </a:lnSpc>
              <a:spcBef>
                <a:spcPts val="500"/>
              </a:spcBef>
            </a:pPr>
            <a:r>
              <a:rPr lang="fr-CA" noProof="0" dirty="0">
                <a:effectLst/>
              </a:rPr>
              <a:t>Besoins immédiats</a:t>
            </a:r>
          </a:p>
          <a:p>
            <a:pPr marL="1143000" lvl="1"/>
            <a:r>
              <a:rPr lang="fr-CA" noProof="0" dirty="0"/>
              <a:t>Post-</a:t>
            </a:r>
            <a:r>
              <a:rPr lang="fr-CA" noProof="0" dirty="0" err="1"/>
              <a:t>mortems</a:t>
            </a:r>
            <a:r>
              <a:rPr lang="fr-CA" noProof="0" dirty="0"/>
              <a:t> des cas</a:t>
            </a:r>
          </a:p>
          <a:p>
            <a:pPr marL="1143000" lvl="1"/>
            <a:r>
              <a:rPr lang="fr-CA" noProof="0" dirty="0">
                <a:effectLst/>
              </a:rPr>
              <a:t>Effort de </a:t>
            </a:r>
            <a:r>
              <a:rPr lang="fr-CA" noProof="0" dirty="0"/>
              <a:t>documentation des processus</a:t>
            </a:r>
          </a:p>
          <a:p>
            <a:pPr marL="1143000" lvl="1"/>
            <a:r>
              <a:rPr lang="fr-CA" noProof="0" dirty="0">
                <a:effectLst/>
              </a:rPr>
              <a:t>Pratique de formalisation progressive assistée</a:t>
            </a:r>
          </a:p>
          <a:p>
            <a:pPr marL="685800"/>
            <a:r>
              <a:rPr lang="fr-CA" noProof="0" dirty="0"/>
              <a:t>Outil de généralisation agile</a:t>
            </a:r>
          </a:p>
          <a:p>
            <a:pPr marL="685800"/>
            <a:r>
              <a:rPr lang="fr-CA" noProof="0" dirty="0"/>
              <a:t>Faisons ça ensemble!</a:t>
            </a:r>
          </a:p>
          <a:p>
            <a:pPr marL="685800"/>
            <a:r>
              <a:rPr lang="fr-CA" noProof="0" dirty="0"/>
              <a:t>Cf </a:t>
            </a:r>
            <a:r>
              <a:rPr lang="fr-CA" noProof="0" dirty="0">
                <a:hlinkClick r:id="rId3"/>
              </a:rPr>
              <a:t>conférence précédente</a:t>
            </a:r>
            <a:endParaRPr lang="fr-CA" noProof="0" dirty="0"/>
          </a:p>
          <a:p>
            <a:pPr marL="685800"/>
            <a:endParaRPr lang="fr-CA" noProof="0" dirty="0"/>
          </a:p>
          <a:p>
            <a:pPr marL="685800"/>
            <a:endParaRPr lang="fr-CA" noProof="0" dirty="0">
              <a:effectLst/>
            </a:endParaRPr>
          </a:p>
          <a:p>
            <a:pPr marL="685800" indent="-228600" algn="l" rtl="0" eaLnBrk="1" latinLnBrk="0" hangingPunct="1">
              <a:lnSpc>
                <a:spcPct val="90000"/>
              </a:lnSpc>
              <a:spcBef>
                <a:spcPts val="500"/>
              </a:spcBef>
            </a:pPr>
            <a:endParaRPr lang="fr-CA" noProof="0" dirty="0">
              <a:effectLst/>
            </a:endParaRPr>
          </a:p>
        </p:txBody>
      </p:sp>
      <p:pic>
        <p:nvPicPr>
          <p:cNvPr id="6" name="Content Placeholder 7" descr="Code QR vers http://linkedin.com/in/maparent/">
            <a:extLst>
              <a:ext uri="{FF2B5EF4-FFF2-40B4-BE49-F238E27FC236}">
                <a16:creationId xmlns:a16="http://schemas.microsoft.com/office/drawing/2014/main" id="{28CCBE4B-6B44-5D1A-241B-F78858E6457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4"/>
          <a:stretch>
            <a:fillRect/>
          </a:stretch>
        </p:blipFill>
        <p:spPr>
          <a:xfrm>
            <a:off x="6219898" y="4172600"/>
            <a:ext cx="2092830" cy="2092830"/>
          </a:xfrm>
          <a:prstGeom prst="rect">
            <a:avLst/>
          </a:prstGeom>
        </p:spPr>
      </p:pic>
      <p:pic>
        <p:nvPicPr>
          <p:cNvPr id="7" name="Picture 6" descr="Marc-A">
            <a:extLst>
              <a:ext uri="{FF2B5EF4-FFF2-40B4-BE49-F238E27FC236}">
                <a16:creationId xmlns:a16="http://schemas.microsoft.com/office/drawing/2014/main" id="{64CE7778-5D87-F813-60A2-F6EBE5CE2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10600" y="4068330"/>
            <a:ext cx="3302000" cy="2197100"/>
          </a:xfrm>
          <a:prstGeom prst="rect">
            <a:avLst/>
          </a:prstGeom>
        </p:spPr>
      </p:pic>
      <p:pic>
        <p:nvPicPr>
          <p:cNvPr id="8" name="Picture 7" descr="Logo de Conversence">
            <a:extLst>
              <a:ext uri="{FF2B5EF4-FFF2-40B4-BE49-F238E27FC236}">
                <a16:creationId xmlns:a16="http://schemas.microsoft.com/office/drawing/2014/main" id="{942526E7-A489-4E51-6CE9-150EF4193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2175" y="136525"/>
            <a:ext cx="2409825" cy="80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70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D5F52-3F0A-712F-493C-B82D2FDAF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C2978-0F86-704E-1989-D713EEC11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Anatomie de la décision</a:t>
            </a:r>
            <a:endParaRPr lang="fr-CA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BBA5D2-79D1-9E18-9A5B-4E9C29C3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F02EC-5C6B-4A4D-8CE6-F55601563F33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4E985-F3DA-EEBA-11C2-53349194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4</a:t>
            </a:fld>
            <a:endParaRPr lang="fr-CA" noProof="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A02261B-C5FC-8E1E-70E4-EB3E5AF68D47}"/>
              </a:ext>
            </a:extLst>
          </p:cNvPr>
          <p:cNvSpPr/>
          <p:nvPr/>
        </p:nvSpPr>
        <p:spPr>
          <a:xfrm>
            <a:off x="997537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A650FA2-30E1-EA15-A744-AACC8A76E27F}"/>
              </a:ext>
            </a:extLst>
          </p:cNvPr>
          <p:cNvSpPr/>
          <p:nvPr/>
        </p:nvSpPr>
        <p:spPr>
          <a:xfrm>
            <a:off x="4067704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7F3CDE1-2AC9-4E91-3140-15BCD5447271}"/>
              </a:ext>
            </a:extLst>
          </p:cNvPr>
          <p:cNvSpPr/>
          <p:nvPr/>
        </p:nvSpPr>
        <p:spPr>
          <a:xfrm>
            <a:off x="7137871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A462F1-A480-A094-9851-A0589E0EB58B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2676708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3116DC-13FF-EE7D-FA4A-2EF28535E67C}"/>
              </a:ext>
            </a:extLst>
          </p:cNvPr>
          <p:cNvSpPr/>
          <p:nvPr/>
        </p:nvSpPr>
        <p:spPr>
          <a:xfrm>
            <a:off x="4067704" y="4143894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06E216-EAAE-0660-2B0E-53DEC320B455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AC8B72-2F0D-B054-19E2-259BBF052D82}"/>
              </a:ext>
            </a:extLst>
          </p:cNvPr>
          <p:cNvCxnSpPr>
            <a:cxnSpLocks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E747DD3-9A2A-8C20-E078-1B4BD5D37DC0}"/>
              </a:ext>
            </a:extLst>
          </p:cNvPr>
          <p:cNvSpPr/>
          <p:nvPr/>
        </p:nvSpPr>
        <p:spPr>
          <a:xfrm>
            <a:off x="4067703" y="2060604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0696F40-309D-D21F-BC8F-3750048BC537}"/>
              </a:ext>
            </a:extLst>
          </p:cNvPr>
          <p:cNvCxnSpPr>
            <a:cxnSpLocks/>
            <a:stCxn id="10" idx="3"/>
            <a:endCxn id="20" idx="1"/>
          </p:cNvCxnSpPr>
          <p:nvPr/>
        </p:nvCxnSpPr>
        <p:spPr>
          <a:xfrm flipV="1">
            <a:off x="2676708" y="2418051"/>
            <a:ext cx="1390995" cy="1010949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49BE50-D690-9CF8-642C-B3E65ED59F4A}"/>
              </a:ext>
            </a:extLst>
          </p:cNvPr>
          <p:cNvSpPr/>
          <p:nvPr/>
        </p:nvSpPr>
        <p:spPr>
          <a:xfrm>
            <a:off x="7137871" y="396517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25716BE-456B-6EA1-D918-F75636C819A0}"/>
              </a:ext>
            </a:extLst>
          </p:cNvPr>
          <p:cNvSpPr/>
          <p:nvPr/>
        </p:nvSpPr>
        <p:spPr>
          <a:xfrm>
            <a:off x="7137869" y="223341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B7347A-05CF-2BFF-9B08-7E47A077F264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5746875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C1ACF10-94B4-EB60-0A3C-E6833A3A5EB7}"/>
              </a:ext>
            </a:extLst>
          </p:cNvPr>
          <p:cNvCxnSpPr>
            <a:cxnSpLocks/>
            <a:stCxn id="20" idx="3"/>
            <a:endCxn id="27" idx="1"/>
          </p:cNvCxnSpPr>
          <p:nvPr/>
        </p:nvCxnSpPr>
        <p:spPr>
          <a:xfrm>
            <a:off x="5746874" y="2418051"/>
            <a:ext cx="1390995" cy="17280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DC3907-A027-7D99-C344-9D37F7573AA6}"/>
              </a:ext>
            </a:extLst>
          </p:cNvPr>
          <p:cNvCxnSpPr>
            <a:cxnSpLocks/>
            <a:stCxn id="6" idx="3"/>
            <a:endCxn id="24" idx="1"/>
          </p:cNvCxnSpPr>
          <p:nvPr/>
        </p:nvCxnSpPr>
        <p:spPr>
          <a:xfrm flipV="1">
            <a:off x="5746875" y="4322617"/>
            <a:ext cx="1390996" cy="17872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Footer Placeholder 3">
            <a:extLst>
              <a:ext uri="{FF2B5EF4-FFF2-40B4-BE49-F238E27FC236}">
                <a16:creationId xmlns:a16="http://schemas.microsoft.com/office/drawing/2014/main" id="{920E83DC-868C-3DBB-268F-D1BA3CCE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474740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346DF-D456-F5D5-2146-CF6D24095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AF0F8-1B6A-C9AA-EF86-E039168E1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Anatomie de la décision</a:t>
            </a:r>
            <a:endParaRPr lang="fr-CA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637A9-12ED-6656-C8B5-6B763B495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8C98-F04F-D642-94F1-367CA7DF29C4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4F7A8-D3C5-50BB-4FCF-4DFA63FE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5</a:t>
            </a:fld>
            <a:endParaRPr lang="fr-CA" noProof="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FCA76BA-6E11-3207-9AD1-6CF817571F40}"/>
              </a:ext>
            </a:extLst>
          </p:cNvPr>
          <p:cNvSpPr/>
          <p:nvPr/>
        </p:nvSpPr>
        <p:spPr>
          <a:xfrm>
            <a:off x="997537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68CCD2-2C58-BC46-4B67-582C852033CE}"/>
              </a:ext>
            </a:extLst>
          </p:cNvPr>
          <p:cNvSpPr/>
          <p:nvPr/>
        </p:nvSpPr>
        <p:spPr>
          <a:xfrm>
            <a:off x="4067704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486F45-33EA-5A7A-D742-20DF0969C265}"/>
              </a:ext>
            </a:extLst>
          </p:cNvPr>
          <p:cNvSpPr/>
          <p:nvPr/>
        </p:nvSpPr>
        <p:spPr>
          <a:xfrm>
            <a:off x="7137871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9440E1-758A-1DF5-B059-42D4005C2C39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2676708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419309-25AE-3475-5C4A-67410AE51E5B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746875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F9AD86-5E10-8F21-0506-F1BEB414A670}"/>
              </a:ext>
            </a:extLst>
          </p:cNvPr>
          <p:cNvSpPr/>
          <p:nvPr/>
        </p:nvSpPr>
        <p:spPr>
          <a:xfrm>
            <a:off x="4067704" y="4143894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6F0BD7-F3EC-502B-AD29-28E8E3088195}"/>
              </a:ext>
            </a:extLst>
          </p:cNvPr>
          <p:cNvSpPr/>
          <p:nvPr/>
        </p:nvSpPr>
        <p:spPr>
          <a:xfrm>
            <a:off x="4067704" y="5216235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E336CA-18DC-1341-4E70-DF6122A2405A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FA6F09-3A3A-4DA5-722E-C7600E5E227B}"/>
              </a:ext>
            </a:extLst>
          </p:cNvPr>
          <p:cNvCxnSpPr>
            <a:cxnSpLocks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8DB842-EDD0-50A7-E294-FAFFA15FEA95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>
            <a:off x="2676708" y="3429000"/>
            <a:ext cx="1390996" cy="2144682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1972CEB-D93B-6840-5FFF-895A30A82386}"/>
              </a:ext>
            </a:extLst>
          </p:cNvPr>
          <p:cNvSpPr/>
          <p:nvPr/>
        </p:nvSpPr>
        <p:spPr>
          <a:xfrm>
            <a:off x="4067703" y="2060604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D1D06C-4E25-E4C4-20EB-EBAADEECD59B}"/>
              </a:ext>
            </a:extLst>
          </p:cNvPr>
          <p:cNvCxnSpPr>
            <a:cxnSpLocks/>
            <a:stCxn id="10" idx="3"/>
            <a:endCxn id="20" idx="1"/>
          </p:cNvCxnSpPr>
          <p:nvPr/>
        </p:nvCxnSpPr>
        <p:spPr>
          <a:xfrm flipV="1">
            <a:off x="2676708" y="2418051"/>
            <a:ext cx="1390995" cy="1010949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AF9F2B4-EEB4-FC96-1341-BE18071C544D}"/>
              </a:ext>
            </a:extLst>
          </p:cNvPr>
          <p:cNvSpPr/>
          <p:nvPr/>
        </p:nvSpPr>
        <p:spPr>
          <a:xfrm>
            <a:off x="7137871" y="396517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F66AD3C-0B12-6A43-B243-F4C9F449FC0B}"/>
              </a:ext>
            </a:extLst>
          </p:cNvPr>
          <p:cNvSpPr/>
          <p:nvPr/>
        </p:nvSpPr>
        <p:spPr>
          <a:xfrm>
            <a:off x="7137871" y="4858787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C6941E3-88CD-A1EE-CE95-D910E787E507}"/>
              </a:ext>
            </a:extLst>
          </p:cNvPr>
          <p:cNvSpPr/>
          <p:nvPr/>
        </p:nvSpPr>
        <p:spPr>
          <a:xfrm>
            <a:off x="7137871" y="1408371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F3A00E3-C0C4-B5EE-FC26-CF014B2BC839}"/>
              </a:ext>
            </a:extLst>
          </p:cNvPr>
          <p:cNvSpPr/>
          <p:nvPr/>
        </p:nvSpPr>
        <p:spPr>
          <a:xfrm>
            <a:off x="7137869" y="223341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AACCDE-C166-BE8C-520E-07EFD0FA0577}"/>
              </a:ext>
            </a:extLst>
          </p:cNvPr>
          <p:cNvCxnSpPr>
            <a:cxnSpLocks/>
            <a:stCxn id="11" idx="3"/>
            <a:endCxn id="27" idx="1"/>
          </p:cNvCxnSpPr>
          <p:nvPr/>
        </p:nvCxnSpPr>
        <p:spPr>
          <a:xfrm flipV="1">
            <a:off x="5746875" y="2590857"/>
            <a:ext cx="1390994" cy="83814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4F571DA-20FF-168C-8D2E-0E6260DBCE03}"/>
              </a:ext>
            </a:extLst>
          </p:cNvPr>
          <p:cNvCxnSpPr>
            <a:cxnSpLocks/>
            <a:stCxn id="20" idx="3"/>
            <a:endCxn id="26" idx="1"/>
          </p:cNvCxnSpPr>
          <p:nvPr/>
        </p:nvCxnSpPr>
        <p:spPr>
          <a:xfrm flipV="1">
            <a:off x="5746874" y="1765818"/>
            <a:ext cx="1390997" cy="65223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9FF74E4-1664-370F-6031-3B815E90183C}"/>
              </a:ext>
            </a:extLst>
          </p:cNvPr>
          <p:cNvCxnSpPr>
            <a:cxnSpLocks/>
            <a:stCxn id="20" idx="3"/>
            <a:endCxn id="27" idx="1"/>
          </p:cNvCxnSpPr>
          <p:nvPr/>
        </p:nvCxnSpPr>
        <p:spPr>
          <a:xfrm>
            <a:off x="5746874" y="2418051"/>
            <a:ext cx="1390995" cy="17280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226AC27-EBB7-D60B-DB3B-A92D8F181E71}"/>
              </a:ext>
            </a:extLst>
          </p:cNvPr>
          <p:cNvCxnSpPr>
            <a:cxnSpLocks/>
            <a:stCxn id="6" idx="3"/>
            <a:endCxn id="24" idx="1"/>
          </p:cNvCxnSpPr>
          <p:nvPr/>
        </p:nvCxnSpPr>
        <p:spPr>
          <a:xfrm flipV="1">
            <a:off x="5746875" y="4322617"/>
            <a:ext cx="1390996" cy="17872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298790A-4891-E3E0-C2BA-3CA9B92C692A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 flipV="1">
            <a:off x="5746875" y="4322617"/>
            <a:ext cx="1390996" cy="125106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DA39AE0-63FD-AAC9-7802-6376FD214123}"/>
              </a:ext>
            </a:extLst>
          </p:cNvPr>
          <p:cNvCxnSpPr>
            <a:cxnSpLocks/>
          </p:cNvCxnSpPr>
          <p:nvPr/>
        </p:nvCxnSpPr>
        <p:spPr>
          <a:xfrm flipV="1">
            <a:off x="5746875" y="4322617"/>
            <a:ext cx="1390996" cy="125106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BD8D8CC-62D8-8189-2918-438BA6BE2DC1}"/>
              </a:ext>
            </a:extLst>
          </p:cNvPr>
          <p:cNvCxnSpPr>
            <a:cxnSpLocks/>
            <a:stCxn id="6" idx="3"/>
            <a:endCxn id="25" idx="1"/>
          </p:cNvCxnSpPr>
          <p:nvPr/>
        </p:nvCxnSpPr>
        <p:spPr>
          <a:xfrm>
            <a:off x="5746875" y="4501341"/>
            <a:ext cx="1390996" cy="71489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7C1979D-11E5-01F7-1690-ACB06A80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414425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4F64F-1A78-1826-637E-EAF7A4841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EA251-DCA5-4277-F986-4555B309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D0283-2E0B-2A41-9AEE-4031D0B145EE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028D8-17E6-804A-3A6F-16DB8DD58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6</a:t>
            </a:fld>
            <a:endParaRPr lang="fr-CA" noProof="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8BF579-4BC7-EF61-6E52-ED266A0A0022}"/>
              </a:ext>
            </a:extLst>
          </p:cNvPr>
          <p:cNvSpPr/>
          <p:nvPr/>
        </p:nvSpPr>
        <p:spPr>
          <a:xfrm>
            <a:off x="997537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ADDCB82-B742-A8E8-3010-5EEEDE7B571E}"/>
              </a:ext>
            </a:extLst>
          </p:cNvPr>
          <p:cNvSpPr/>
          <p:nvPr/>
        </p:nvSpPr>
        <p:spPr>
          <a:xfrm>
            <a:off x="4067704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85F018B-F097-C2DC-E56D-99B5C3718929}"/>
              </a:ext>
            </a:extLst>
          </p:cNvPr>
          <p:cNvSpPr/>
          <p:nvPr/>
        </p:nvSpPr>
        <p:spPr>
          <a:xfrm>
            <a:off x="7137871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57B12A-A216-D870-C159-583AF4E36386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2676708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9D96F9-DBE9-2CAC-25FA-CF42FA8705CA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746875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E1C2C5-E7EF-0225-F141-187716DBA9AB}"/>
              </a:ext>
            </a:extLst>
          </p:cNvPr>
          <p:cNvSpPr/>
          <p:nvPr/>
        </p:nvSpPr>
        <p:spPr>
          <a:xfrm>
            <a:off x="4067704" y="4143894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3707B0-0519-446A-52CB-A43145DC41DF}"/>
              </a:ext>
            </a:extLst>
          </p:cNvPr>
          <p:cNvSpPr/>
          <p:nvPr/>
        </p:nvSpPr>
        <p:spPr>
          <a:xfrm>
            <a:off x="4067704" y="5216235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511A94-4A8D-085D-8EB8-85C190C1D655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A52C3F-AD84-8A50-1BCF-1406A6D65595}"/>
              </a:ext>
            </a:extLst>
          </p:cNvPr>
          <p:cNvCxnSpPr>
            <a:cxnSpLocks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F2A256-AF54-E86E-47CF-FB0263472568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>
            <a:off x="2676708" y="3429000"/>
            <a:ext cx="1390996" cy="2144682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62B2F60-245A-5514-DB2A-22AD3BF811A7}"/>
              </a:ext>
            </a:extLst>
          </p:cNvPr>
          <p:cNvSpPr/>
          <p:nvPr/>
        </p:nvSpPr>
        <p:spPr>
          <a:xfrm>
            <a:off x="4067703" y="2060604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5DC118-2BE5-D595-C50F-9437A8580A39}"/>
              </a:ext>
            </a:extLst>
          </p:cNvPr>
          <p:cNvCxnSpPr>
            <a:cxnSpLocks/>
            <a:stCxn id="10" idx="3"/>
            <a:endCxn id="20" idx="1"/>
          </p:cNvCxnSpPr>
          <p:nvPr/>
        </p:nvCxnSpPr>
        <p:spPr>
          <a:xfrm flipV="1">
            <a:off x="2676708" y="2418051"/>
            <a:ext cx="1390995" cy="1010949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3E11B2-9403-9F1D-CAFE-AFAF2E2F0858}"/>
              </a:ext>
            </a:extLst>
          </p:cNvPr>
          <p:cNvSpPr/>
          <p:nvPr/>
        </p:nvSpPr>
        <p:spPr>
          <a:xfrm>
            <a:off x="7137871" y="396517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7E9920D-80F8-5F4A-19FD-76F8EA72F180}"/>
              </a:ext>
            </a:extLst>
          </p:cNvPr>
          <p:cNvSpPr/>
          <p:nvPr/>
        </p:nvSpPr>
        <p:spPr>
          <a:xfrm>
            <a:off x="7137871" y="4858787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2FD757E-EA14-FF88-9A4E-4CA8E245DC79}"/>
              </a:ext>
            </a:extLst>
          </p:cNvPr>
          <p:cNvSpPr/>
          <p:nvPr/>
        </p:nvSpPr>
        <p:spPr>
          <a:xfrm>
            <a:off x="7137871" y="1408371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2D0036-E4B5-7438-0FD0-B6FD09CC5595}"/>
              </a:ext>
            </a:extLst>
          </p:cNvPr>
          <p:cNvSpPr/>
          <p:nvPr/>
        </p:nvSpPr>
        <p:spPr>
          <a:xfrm>
            <a:off x="7137869" y="223341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3CF304-95D3-7D0B-D0AC-C394E3FBD8F7}"/>
              </a:ext>
            </a:extLst>
          </p:cNvPr>
          <p:cNvCxnSpPr>
            <a:cxnSpLocks/>
            <a:stCxn id="11" idx="3"/>
            <a:endCxn id="27" idx="1"/>
          </p:cNvCxnSpPr>
          <p:nvPr/>
        </p:nvCxnSpPr>
        <p:spPr>
          <a:xfrm flipV="1">
            <a:off x="5746875" y="2590857"/>
            <a:ext cx="1390994" cy="83814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4AD9E0A-D380-42AA-76CC-E95CCB9D7D58}"/>
              </a:ext>
            </a:extLst>
          </p:cNvPr>
          <p:cNvCxnSpPr>
            <a:cxnSpLocks/>
            <a:stCxn id="20" idx="3"/>
            <a:endCxn id="26" idx="1"/>
          </p:cNvCxnSpPr>
          <p:nvPr/>
        </p:nvCxnSpPr>
        <p:spPr>
          <a:xfrm flipV="1">
            <a:off x="5746874" y="1765818"/>
            <a:ext cx="1390997" cy="65223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3DBF21-1695-BBD1-3656-52267AB753A3}"/>
              </a:ext>
            </a:extLst>
          </p:cNvPr>
          <p:cNvCxnSpPr>
            <a:cxnSpLocks/>
            <a:stCxn id="20" idx="3"/>
            <a:endCxn id="27" idx="1"/>
          </p:cNvCxnSpPr>
          <p:nvPr/>
        </p:nvCxnSpPr>
        <p:spPr>
          <a:xfrm>
            <a:off x="5746874" y="2418051"/>
            <a:ext cx="1390995" cy="17280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55B0B79-F3D4-A85E-A09F-39C002EA0269}"/>
              </a:ext>
            </a:extLst>
          </p:cNvPr>
          <p:cNvCxnSpPr>
            <a:cxnSpLocks/>
            <a:stCxn id="6" idx="3"/>
            <a:endCxn id="24" idx="1"/>
          </p:cNvCxnSpPr>
          <p:nvPr/>
        </p:nvCxnSpPr>
        <p:spPr>
          <a:xfrm flipV="1">
            <a:off x="5746875" y="4322617"/>
            <a:ext cx="1390996" cy="17872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5F5FDAB-07C1-859B-A269-57BEFD8D4ABA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 flipV="1">
            <a:off x="5746875" y="4322617"/>
            <a:ext cx="1390996" cy="125106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84D242C-5AB1-6716-955E-B4E379B8732B}"/>
              </a:ext>
            </a:extLst>
          </p:cNvPr>
          <p:cNvCxnSpPr>
            <a:cxnSpLocks/>
          </p:cNvCxnSpPr>
          <p:nvPr/>
        </p:nvCxnSpPr>
        <p:spPr>
          <a:xfrm flipV="1">
            <a:off x="5746875" y="4322617"/>
            <a:ext cx="1390996" cy="125106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FAD1F1-2F53-F60A-5A4A-F76B2261EC79}"/>
              </a:ext>
            </a:extLst>
          </p:cNvPr>
          <p:cNvCxnSpPr>
            <a:cxnSpLocks/>
            <a:stCxn id="6" idx="3"/>
            <a:endCxn id="25" idx="1"/>
          </p:cNvCxnSpPr>
          <p:nvPr/>
        </p:nvCxnSpPr>
        <p:spPr>
          <a:xfrm>
            <a:off x="5746875" y="4501341"/>
            <a:ext cx="1390996" cy="71489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A6FAB4E2-2453-035C-0DDE-39664857EE9A}"/>
              </a:ext>
            </a:extLst>
          </p:cNvPr>
          <p:cNvSpPr/>
          <p:nvPr/>
        </p:nvSpPr>
        <p:spPr>
          <a:xfrm>
            <a:off x="9209116" y="676695"/>
            <a:ext cx="1148539" cy="520182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Critère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2C6B6D-9616-0191-129A-DC0F6C67F4FF}"/>
              </a:ext>
            </a:extLst>
          </p:cNvPr>
          <p:cNvSpPr/>
          <p:nvPr/>
        </p:nvSpPr>
        <p:spPr>
          <a:xfrm>
            <a:off x="9592887" y="1597161"/>
            <a:ext cx="389313" cy="3325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275351-692F-DF23-5B3E-EAF355C1C23F}"/>
              </a:ext>
            </a:extLst>
          </p:cNvPr>
          <p:cNvSpPr/>
          <p:nvPr/>
        </p:nvSpPr>
        <p:spPr>
          <a:xfrm>
            <a:off x="9592887" y="2338199"/>
            <a:ext cx="389313" cy="3325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FD95B-C5CE-76E0-56F5-5CEF1AA8CB5D}"/>
              </a:ext>
            </a:extLst>
          </p:cNvPr>
          <p:cNvSpPr/>
          <p:nvPr/>
        </p:nvSpPr>
        <p:spPr>
          <a:xfrm>
            <a:off x="9592887" y="3262745"/>
            <a:ext cx="389313" cy="3325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C3B1D-147C-5BC9-3E93-9E3632129FCA}"/>
              </a:ext>
            </a:extLst>
          </p:cNvPr>
          <p:cNvSpPr/>
          <p:nvPr/>
        </p:nvSpPr>
        <p:spPr>
          <a:xfrm>
            <a:off x="9588728" y="4153564"/>
            <a:ext cx="389313" cy="3325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B32123-E08C-7078-8E11-A448F6A553D1}"/>
              </a:ext>
            </a:extLst>
          </p:cNvPr>
          <p:cNvSpPr/>
          <p:nvPr/>
        </p:nvSpPr>
        <p:spPr>
          <a:xfrm>
            <a:off x="9584569" y="5044383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7585F02-7715-C3F8-333F-BB8E21B3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Anatomie de la décision</a:t>
            </a:r>
            <a:endParaRPr lang="fr-CA" noProof="0" dirty="0"/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98285302-90DC-E6A0-8310-D9BC4C27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1874403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21C7-96F7-7191-957B-1931D7795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07243-B890-9F33-EF5E-159AAAAD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298E-CDB3-E044-9B94-23FA68AD43DA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4D73F-F033-2BD0-1F77-B247CD22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7</a:t>
            </a:fld>
            <a:endParaRPr lang="fr-CA" noProof="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FFE7BD9-7D1B-E8B2-101B-4D5227F1BD35}"/>
              </a:ext>
            </a:extLst>
          </p:cNvPr>
          <p:cNvSpPr/>
          <p:nvPr/>
        </p:nvSpPr>
        <p:spPr>
          <a:xfrm>
            <a:off x="997537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A33F141-2449-3AEF-23F3-0232B4315BFF}"/>
              </a:ext>
            </a:extLst>
          </p:cNvPr>
          <p:cNvSpPr/>
          <p:nvPr/>
        </p:nvSpPr>
        <p:spPr>
          <a:xfrm>
            <a:off x="4067704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F187106-FB43-4855-D4B1-2504673E08E4}"/>
              </a:ext>
            </a:extLst>
          </p:cNvPr>
          <p:cNvSpPr/>
          <p:nvPr/>
        </p:nvSpPr>
        <p:spPr>
          <a:xfrm>
            <a:off x="7137871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7B01FA-4C64-C9FA-AF5C-2A407F5EFCA4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2676708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200E99-BAE8-34FF-EA0B-8C828BA6D3D8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746875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5E3F334-B4C6-C50C-F7DE-6D8E2840B442}"/>
              </a:ext>
            </a:extLst>
          </p:cNvPr>
          <p:cNvSpPr/>
          <p:nvPr/>
        </p:nvSpPr>
        <p:spPr>
          <a:xfrm>
            <a:off x="4067704" y="4143894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3094591-5D01-55DB-EC2C-510F4DCD5B63}"/>
              </a:ext>
            </a:extLst>
          </p:cNvPr>
          <p:cNvSpPr/>
          <p:nvPr/>
        </p:nvSpPr>
        <p:spPr>
          <a:xfrm>
            <a:off x="4067704" y="5216235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DAA9C9-76DF-16C2-C6E4-3464CE4BD440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47CF54-E10B-10A9-7340-62345599053B}"/>
              </a:ext>
            </a:extLst>
          </p:cNvPr>
          <p:cNvCxnSpPr>
            <a:cxnSpLocks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5BA0DD-2877-E033-8558-E27557644871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>
            <a:off x="2676708" y="3429000"/>
            <a:ext cx="1390996" cy="2144682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C65B48D-D569-6B68-D61E-E1AC773DBBB6}"/>
              </a:ext>
            </a:extLst>
          </p:cNvPr>
          <p:cNvSpPr/>
          <p:nvPr/>
        </p:nvSpPr>
        <p:spPr>
          <a:xfrm>
            <a:off x="4067703" y="2060604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CE649E-DAB6-8F42-86FA-B9D3867B9F33}"/>
              </a:ext>
            </a:extLst>
          </p:cNvPr>
          <p:cNvCxnSpPr>
            <a:cxnSpLocks/>
            <a:stCxn id="10" idx="3"/>
            <a:endCxn id="20" idx="1"/>
          </p:cNvCxnSpPr>
          <p:nvPr/>
        </p:nvCxnSpPr>
        <p:spPr>
          <a:xfrm flipV="1">
            <a:off x="2676708" y="2418051"/>
            <a:ext cx="1390995" cy="1010949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50D6F4D-2580-2065-877C-02CC1129873D}"/>
              </a:ext>
            </a:extLst>
          </p:cNvPr>
          <p:cNvSpPr/>
          <p:nvPr/>
        </p:nvSpPr>
        <p:spPr>
          <a:xfrm>
            <a:off x="7137871" y="396517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844839E-A519-F5C4-72E2-641FC99924CA}"/>
              </a:ext>
            </a:extLst>
          </p:cNvPr>
          <p:cNvSpPr/>
          <p:nvPr/>
        </p:nvSpPr>
        <p:spPr>
          <a:xfrm>
            <a:off x="7137871" y="4858787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74A713-2D03-5F49-3C85-E718CC446817}"/>
              </a:ext>
            </a:extLst>
          </p:cNvPr>
          <p:cNvSpPr/>
          <p:nvPr/>
        </p:nvSpPr>
        <p:spPr>
          <a:xfrm>
            <a:off x="7137871" y="1408371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F6718BE-2E9C-7747-7325-26B2DB4AA13F}"/>
              </a:ext>
            </a:extLst>
          </p:cNvPr>
          <p:cNvSpPr/>
          <p:nvPr/>
        </p:nvSpPr>
        <p:spPr>
          <a:xfrm>
            <a:off x="7137869" y="223341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C18182-E1C0-D97C-2207-12D5AEF52C4A}"/>
              </a:ext>
            </a:extLst>
          </p:cNvPr>
          <p:cNvCxnSpPr>
            <a:cxnSpLocks/>
            <a:stCxn id="11" idx="3"/>
            <a:endCxn id="27" idx="1"/>
          </p:cNvCxnSpPr>
          <p:nvPr/>
        </p:nvCxnSpPr>
        <p:spPr>
          <a:xfrm flipV="1">
            <a:off x="5746875" y="2590857"/>
            <a:ext cx="1390994" cy="83814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44E647-7207-5328-A18E-80507B35A95A}"/>
              </a:ext>
            </a:extLst>
          </p:cNvPr>
          <p:cNvCxnSpPr>
            <a:cxnSpLocks/>
            <a:stCxn id="20" idx="3"/>
            <a:endCxn id="26" idx="1"/>
          </p:cNvCxnSpPr>
          <p:nvPr/>
        </p:nvCxnSpPr>
        <p:spPr>
          <a:xfrm flipV="1">
            <a:off x="5746874" y="1765818"/>
            <a:ext cx="1390997" cy="65223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613337A-F4A0-6560-2906-F8429DAA2E8D}"/>
              </a:ext>
            </a:extLst>
          </p:cNvPr>
          <p:cNvCxnSpPr>
            <a:cxnSpLocks/>
            <a:stCxn id="20" idx="3"/>
            <a:endCxn id="27" idx="1"/>
          </p:cNvCxnSpPr>
          <p:nvPr/>
        </p:nvCxnSpPr>
        <p:spPr>
          <a:xfrm>
            <a:off x="5746874" y="2418051"/>
            <a:ext cx="1390995" cy="17280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2A91800-17D7-A098-4AB9-6B2CAF08CC6D}"/>
              </a:ext>
            </a:extLst>
          </p:cNvPr>
          <p:cNvCxnSpPr>
            <a:cxnSpLocks/>
            <a:stCxn id="6" idx="3"/>
            <a:endCxn id="24" idx="1"/>
          </p:cNvCxnSpPr>
          <p:nvPr/>
        </p:nvCxnSpPr>
        <p:spPr>
          <a:xfrm flipV="1">
            <a:off x="5746875" y="4322617"/>
            <a:ext cx="1390996" cy="17872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160FD25-49D9-574F-0E3E-7BB7FB85AF13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 flipV="1">
            <a:off x="5746875" y="4322617"/>
            <a:ext cx="1390996" cy="125106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EDF56C2-FB81-C44C-9A76-05195383C199}"/>
              </a:ext>
            </a:extLst>
          </p:cNvPr>
          <p:cNvCxnSpPr>
            <a:cxnSpLocks/>
          </p:cNvCxnSpPr>
          <p:nvPr/>
        </p:nvCxnSpPr>
        <p:spPr>
          <a:xfrm flipV="1">
            <a:off x="5746875" y="4322617"/>
            <a:ext cx="1390996" cy="125106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62B1C80-4058-BC93-8296-CD8D66E84E24}"/>
              </a:ext>
            </a:extLst>
          </p:cNvPr>
          <p:cNvCxnSpPr>
            <a:cxnSpLocks/>
            <a:stCxn id="6" idx="3"/>
            <a:endCxn id="25" idx="1"/>
          </p:cNvCxnSpPr>
          <p:nvPr/>
        </p:nvCxnSpPr>
        <p:spPr>
          <a:xfrm>
            <a:off x="5746875" y="4501341"/>
            <a:ext cx="1390996" cy="71489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BF270284-6302-680F-2D4D-FC7AB1A47FB6}"/>
              </a:ext>
            </a:extLst>
          </p:cNvPr>
          <p:cNvSpPr/>
          <p:nvPr/>
        </p:nvSpPr>
        <p:spPr>
          <a:xfrm>
            <a:off x="9209116" y="676695"/>
            <a:ext cx="1148539" cy="520182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Critère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98899B0-AC4C-208A-1F3D-8305936970FC}"/>
              </a:ext>
            </a:extLst>
          </p:cNvPr>
          <p:cNvSpPr/>
          <p:nvPr/>
        </p:nvSpPr>
        <p:spPr>
          <a:xfrm>
            <a:off x="10608429" y="662685"/>
            <a:ext cx="1148539" cy="520182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Critère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7DB286-C383-2D82-D40F-433FB617F0CD}"/>
              </a:ext>
            </a:extLst>
          </p:cNvPr>
          <p:cNvSpPr/>
          <p:nvPr/>
        </p:nvSpPr>
        <p:spPr>
          <a:xfrm>
            <a:off x="9592887" y="1597161"/>
            <a:ext cx="389313" cy="3325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6D9911-EFC9-8767-6AF9-AB5F27EFB9E6}"/>
              </a:ext>
            </a:extLst>
          </p:cNvPr>
          <p:cNvSpPr/>
          <p:nvPr/>
        </p:nvSpPr>
        <p:spPr>
          <a:xfrm>
            <a:off x="9592887" y="2338199"/>
            <a:ext cx="389313" cy="3325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62EDB1-0716-719D-C42A-7488E045668C}"/>
              </a:ext>
            </a:extLst>
          </p:cNvPr>
          <p:cNvSpPr/>
          <p:nvPr/>
        </p:nvSpPr>
        <p:spPr>
          <a:xfrm>
            <a:off x="9592887" y="3262745"/>
            <a:ext cx="389313" cy="3325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A10089-8D22-04F6-2485-7E8B1A451706}"/>
              </a:ext>
            </a:extLst>
          </p:cNvPr>
          <p:cNvSpPr/>
          <p:nvPr/>
        </p:nvSpPr>
        <p:spPr>
          <a:xfrm>
            <a:off x="9588728" y="4153564"/>
            <a:ext cx="389313" cy="3325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347D5C-54E0-9334-ADDA-60DAE283BC8D}"/>
              </a:ext>
            </a:extLst>
          </p:cNvPr>
          <p:cNvSpPr/>
          <p:nvPr/>
        </p:nvSpPr>
        <p:spPr>
          <a:xfrm>
            <a:off x="9584569" y="5044383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F4ADE2-6797-0FEF-87F5-D6988A6127DD}"/>
              </a:ext>
            </a:extLst>
          </p:cNvPr>
          <p:cNvSpPr/>
          <p:nvPr/>
        </p:nvSpPr>
        <p:spPr>
          <a:xfrm>
            <a:off x="11008130" y="1597160"/>
            <a:ext cx="389313" cy="3325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07F616-EB17-236F-D55A-5B5F0A2D88E5}"/>
              </a:ext>
            </a:extLst>
          </p:cNvPr>
          <p:cNvSpPr/>
          <p:nvPr/>
        </p:nvSpPr>
        <p:spPr>
          <a:xfrm>
            <a:off x="11008130" y="2338198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2F5D22-9FDB-4571-AE87-50A6312FBA88}"/>
              </a:ext>
            </a:extLst>
          </p:cNvPr>
          <p:cNvSpPr/>
          <p:nvPr/>
        </p:nvSpPr>
        <p:spPr>
          <a:xfrm>
            <a:off x="11008130" y="3262744"/>
            <a:ext cx="389313" cy="3325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C06175-4F73-AB1F-D71D-5862EF174444}"/>
              </a:ext>
            </a:extLst>
          </p:cNvPr>
          <p:cNvSpPr/>
          <p:nvPr/>
        </p:nvSpPr>
        <p:spPr>
          <a:xfrm>
            <a:off x="11003971" y="4153563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F8F890-7843-8BC5-1D92-689B3BD4B3F7}"/>
              </a:ext>
            </a:extLst>
          </p:cNvPr>
          <p:cNvSpPr/>
          <p:nvPr/>
        </p:nvSpPr>
        <p:spPr>
          <a:xfrm>
            <a:off x="10999812" y="5044382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BD86AC1-3C8B-BD2B-6044-5568E868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Anatomie de la décision</a:t>
            </a:r>
            <a:endParaRPr lang="fr-CA" noProof="0" dirty="0"/>
          </a:p>
        </p:txBody>
      </p: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7D2FF900-03DE-2507-1AE4-4FE8C3B5D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681501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C3D9E-E95B-3EDB-EC77-0378AF0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C3E73-5DAE-F1E6-7364-02CFB6339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2B488-0E16-CD45-AAB5-1C79585A81F3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7115D-A796-1B57-5424-E7CF5680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8</a:t>
            </a:fld>
            <a:endParaRPr lang="fr-CA" noProof="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3439134-C3D6-FF6F-93EE-51845C177C80}"/>
              </a:ext>
            </a:extLst>
          </p:cNvPr>
          <p:cNvSpPr/>
          <p:nvPr/>
        </p:nvSpPr>
        <p:spPr>
          <a:xfrm>
            <a:off x="997537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CB5E2B1-593F-FFF5-8AF4-ABCA11841F58}"/>
              </a:ext>
            </a:extLst>
          </p:cNvPr>
          <p:cNvSpPr/>
          <p:nvPr/>
        </p:nvSpPr>
        <p:spPr>
          <a:xfrm>
            <a:off x="4067704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B04D101-EAAD-1BD5-4C9C-08F4879BAEAA}"/>
              </a:ext>
            </a:extLst>
          </p:cNvPr>
          <p:cNvSpPr/>
          <p:nvPr/>
        </p:nvSpPr>
        <p:spPr>
          <a:xfrm>
            <a:off x="7137871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AEEFAC-9847-B543-CB1E-98AC8D4E7C39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2676708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FCA850-3EF4-BB03-BBB3-4A2E72C1377A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746875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8CF9C3-74E4-2AA2-E3A1-10BFC3204559}"/>
              </a:ext>
            </a:extLst>
          </p:cNvPr>
          <p:cNvSpPr/>
          <p:nvPr/>
        </p:nvSpPr>
        <p:spPr>
          <a:xfrm>
            <a:off x="4067704" y="4143894"/>
            <a:ext cx="1679171" cy="71489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Décision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4982D24-16B9-8535-D581-0BCE0DBF86E9}"/>
              </a:ext>
            </a:extLst>
          </p:cNvPr>
          <p:cNvSpPr/>
          <p:nvPr/>
        </p:nvSpPr>
        <p:spPr>
          <a:xfrm>
            <a:off x="4067704" y="5216235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E24C92-10AF-C558-FCC0-48BC74DAE603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E28E95-E31F-88BF-4EBA-178168F69074}"/>
              </a:ext>
            </a:extLst>
          </p:cNvPr>
          <p:cNvCxnSpPr>
            <a:cxnSpLocks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D43DA3-53A9-B709-5308-AE844D50CC42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>
            <a:off x="2676708" y="3429000"/>
            <a:ext cx="1390996" cy="2144682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3357625-BCA9-CB36-3719-6FE6389052FD}"/>
              </a:ext>
            </a:extLst>
          </p:cNvPr>
          <p:cNvSpPr/>
          <p:nvPr/>
        </p:nvSpPr>
        <p:spPr>
          <a:xfrm>
            <a:off x="4067703" y="2060604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07141A3-B17A-3BAE-85BC-866BD7B3AC8A}"/>
              </a:ext>
            </a:extLst>
          </p:cNvPr>
          <p:cNvCxnSpPr>
            <a:cxnSpLocks/>
            <a:stCxn id="10" idx="3"/>
            <a:endCxn id="20" idx="1"/>
          </p:cNvCxnSpPr>
          <p:nvPr/>
        </p:nvCxnSpPr>
        <p:spPr>
          <a:xfrm flipV="1">
            <a:off x="2676708" y="2418051"/>
            <a:ext cx="1390995" cy="1010949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AC7BB9E-FC92-6C41-8A4F-919E829E95C8}"/>
              </a:ext>
            </a:extLst>
          </p:cNvPr>
          <p:cNvSpPr/>
          <p:nvPr/>
        </p:nvSpPr>
        <p:spPr>
          <a:xfrm>
            <a:off x="7137871" y="396517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E83AF09-59AB-0654-58A8-617CFE4FF4FB}"/>
              </a:ext>
            </a:extLst>
          </p:cNvPr>
          <p:cNvSpPr/>
          <p:nvPr/>
        </p:nvSpPr>
        <p:spPr>
          <a:xfrm>
            <a:off x="7137871" y="4858787"/>
            <a:ext cx="1679171" cy="71489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Objectif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DD3EE91-EF65-33FC-9B0D-E7E72F6110EA}"/>
              </a:ext>
            </a:extLst>
          </p:cNvPr>
          <p:cNvSpPr/>
          <p:nvPr/>
        </p:nvSpPr>
        <p:spPr>
          <a:xfrm>
            <a:off x="7137871" y="1408371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C947460-8FF3-FB21-37BE-CE2851786253}"/>
              </a:ext>
            </a:extLst>
          </p:cNvPr>
          <p:cNvSpPr/>
          <p:nvPr/>
        </p:nvSpPr>
        <p:spPr>
          <a:xfrm>
            <a:off x="7137869" y="223341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6BCDDCF-5F2F-F26B-99C6-A438B54EB2AC}"/>
              </a:ext>
            </a:extLst>
          </p:cNvPr>
          <p:cNvCxnSpPr>
            <a:cxnSpLocks/>
            <a:stCxn id="11" idx="3"/>
            <a:endCxn id="27" idx="1"/>
          </p:cNvCxnSpPr>
          <p:nvPr/>
        </p:nvCxnSpPr>
        <p:spPr>
          <a:xfrm flipV="1">
            <a:off x="5746875" y="2590857"/>
            <a:ext cx="1390994" cy="83814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85745B8-DDF1-AF18-29AF-97FC47EDABD8}"/>
              </a:ext>
            </a:extLst>
          </p:cNvPr>
          <p:cNvCxnSpPr>
            <a:cxnSpLocks/>
            <a:stCxn id="20" idx="3"/>
            <a:endCxn id="26" idx="1"/>
          </p:cNvCxnSpPr>
          <p:nvPr/>
        </p:nvCxnSpPr>
        <p:spPr>
          <a:xfrm flipV="1">
            <a:off x="5746874" y="1765818"/>
            <a:ext cx="1390997" cy="65223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3C16BA5-0A4B-F897-3395-3EFDF0E63BE4}"/>
              </a:ext>
            </a:extLst>
          </p:cNvPr>
          <p:cNvCxnSpPr>
            <a:cxnSpLocks/>
            <a:stCxn id="20" idx="3"/>
            <a:endCxn id="27" idx="1"/>
          </p:cNvCxnSpPr>
          <p:nvPr/>
        </p:nvCxnSpPr>
        <p:spPr>
          <a:xfrm>
            <a:off x="5746874" y="2418051"/>
            <a:ext cx="1390995" cy="17280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41BA810-C80B-C797-3537-7F316E0939A3}"/>
              </a:ext>
            </a:extLst>
          </p:cNvPr>
          <p:cNvCxnSpPr>
            <a:cxnSpLocks/>
            <a:stCxn id="6" idx="3"/>
            <a:endCxn id="24" idx="1"/>
          </p:cNvCxnSpPr>
          <p:nvPr/>
        </p:nvCxnSpPr>
        <p:spPr>
          <a:xfrm flipV="1">
            <a:off x="5746875" y="4322617"/>
            <a:ext cx="1390996" cy="17872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2F05AE2-B815-F13A-86E2-966445DEFC6A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 flipV="1">
            <a:off x="5746875" y="4322617"/>
            <a:ext cx="1390996" cy="125106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69B8C06-0E01-C9DD-0B67-F4DB7AE13AFD}"/>
              </a:ext>
            </a:extLst>
          </p:cNvPr>
          <p:cNvCxnSpPr>
            <a:cxnSpLocks/>
          </p:cNvCxnSpPr>
          <p:nvPr/>
        </p:nvCxnSpPr>
        <p:spPr>
          <a:xfrm flipV="1">
            <a:off x="5746875" y="4322617"/>
            <a:ext cx="1390996" cy="125106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F1F9EA5-2EBD-0534-E635-3A79C4F37AB4}"/>
              </a:ext>
            </a:extLst>
          </p:cNvPr>
          <p:cNvCxnSpPr>
            <a:cxnSpLocks/>
            <a:stCxn id="6" idx="3"/>
            <a:endCxn id="25" idx="1"/>
          </p:cNvCxnSpPr>
          <p:nvPr/>
        </p:nvCxnSpPr>
        <p:spPr>
          <a:xfrm>
            <a:off x="5746875" y="4501341"/>
            <a:ext cx="1390996" cy="71489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B5937E97-B588-DFE7-1031-F41F2CB0FD86}"/>
              </a:ext>
            </a:extLst>
          </p:cNvPr>
          <p:cNvSpPr/>
          <p:nvPr/>
        </p:nvSpPr>
        <p:spPr>
          <a:xfrm>
            <a:off x="9209116" y="676695"/>
            <a:ext cx="1148539" cy="520182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Critère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EAB5C527-6F89-DAD8-B916-22B925F8F9A4}"/>
              </a:ext>
            </a:extLst>
          </p:cNvPr>
          <p:cNvSpPr/>
          <p:nvPr/>
        </p:nvSpPr>
        <p:spPr>
          <a:xfrm>
            <a:off x="10608429" y="662685"/>
            <a:ext cx="1148539" cy="520182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Critère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060F87-AACC-FD0B-6913-F34B8506C84D}"/>
              </a:ext>
            </a:extLst>
          </p:cNvPr>
          <p:cNvSpPr/>
          <p:nvPr/>
        </p:nvSpPr>
        <p:spPr>
          <a:xfrm>
            <a:off x="9592887" y="1597161"/>
            <a:ext cx="389313" cy="3325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D8038-4B2A-24D0-2B1D-CE30EF2CFDFD}"/>
              </a:ext>
            </a:extLst>
          </p:cNvPr>
          <p:cNvSpPr/>
          <p:nvPr/>
        </p:nvSpPr>
        <p:spPr>
          <a:xfrm>
            <a:off x="9592887" y="2338199"/>
            <a:ext cx="389313" cy="3325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955735-3FEC-C71D-D0D2-1725EC2EACF8}"/>
              </a:ext>
            </a:extLst>
          </p:cNvPr>
          <p:cNvSpPr/>
          <p:nvPr/>
        </p:nvSpPr>
        <p:spPr>
          <a:xfrm>
            <a:off x="9592887" y="3262745"/>
            <a:ext cx="389313" cy="3325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8E7BE8-04C9-D55A-C334-504245201DFC}"/>
              </a:ext>
            </a:extLst>
          </p:cNvPr>
          <p:cNvSpPr/>
          <p:nvPr/>
        </p:nvSpPr>
        <p:spPr>
          <a:xfrm>
            <a:off x="9588728" y="4153564"/>
            <a:ext cx="389313" cy="3325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10203E-7AE5-70A7-7FF6-C0644495E652}"/>
              </a:ext>
            </a:extLst>
          </p:cNvPr>
          <p:cNvSpPr/>
          <p:nvPr/>
        </p:nvSpPr>
        <p:spPr>
          <a:xfrm>
            <a:off x="9584569" y="5044383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463626-F9D9-4E23-8E03-12F236A4C5BB}"/>
              </a:ext>
            </a:extLst>
          </p:cNvPr>
          <p:cNvSpPr/>
          <p:nvPr/>
        </p:nvSpPr>
        <p:spPr>
          <a:xfrm>
            <a:off x="11008130" y="1597160"/>
            <a:ext cx="389313" cy="3325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7CC48C-4F7C-049D-D0A9-6CD5A8C03544}"/>
              </a:ext>
            </a:extLst>
          </p:cNvPr>
          <p:cNvSpPr/>
          <p:nvPr/>
        </p:nvSpPr>
        <p:spPr>
          <a:xfrm>
            <a:off x="11008130" y="2338198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C94D38-F563-8C1F-9901-07FD963A5606}"/>
              </a:ext>
            </a:extLst>
          </p:cNvPr>
          <p:cNvSpPr/>
          <p:nvPr/>
        </p:nvSpPr>
        <p:spPr>
          <a:xfrm>
            <a:off x="11008130" y="3262744"/>
            <a:ext cx="389313" cy="3325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E2DB9E-6F5A-5A84-C968-0974686C81D9}"/>
              </a:ext>
            </a:extLst>
          </p:cNvPr>
          <p:cNvSpPr/>
          <p:nvPr/>
        </p:nvSpPr>
        <p:spPr>
          <a:xfrm>
            <a:off x="11003971" y="4153563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583D58-1BA9-3570-2A9A-002748968C18}"/>
              </a:ext>
            </a:extLst>
          </p:cNvPr>
          <p:cNvSpPr/>
          <p:nvPr/>
        </p:nvSpPr>
        <p:spPr>
          <a:xfrm>
            <a:off x="10999812" y="5044382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854A753-FB07-121F-544B-D2509EBF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Anatomie de la décision</a:t>
            </a:r>
            <a:endParaRPr lang="fr-CA" noProof="0" dirty="0"/>
          </a:p>
        </p:txBody>
      </p: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E39F12BD-BCCE-0709-AFB7-2ACA5FB65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690639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3DF72-0F2A-5308-41ED-E8E6472A6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79ACB-359D-00AF-44F5-E08F1B358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E841-FAE1-E049-96CB-ED3D8C53FE44}" type="datetime1">
              <a:rPr lang="fr-CA" noProof="0" smtClean="0"/>
              <a:t>2025-07-17</a:t>
            </a:fld>
            <a:endParaRPr lang="fr-CA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977FA-BB1F-29F8-4C07-C1461721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fr-CA" noProof="0" smtClean="0"/>
              <a:t>9</a:t>
            </a:fld>
            <a:endParaRPr lang="fr-CA" noProof="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638EEB1-7339-EBEF-B2BD-3191586C8D76}"/>
              </a:ext>
            </a:extLst>
          </p:cNvPr>
          <p:cNvSpPr/>
          <p:nvPr/>
        </p:nvSpPr>
        <p:spPr>
          <a:xfrm>
            <a:off x="997537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EC7BBC-A4D6-08F0-3CFE-EC01DF9BBDEC}"/>
              </a:ext>
            </a:extLst>
          </p:cNvPr>
          <p:cNvSpPr/>
          <p:nvPr/>
        </p:nvSpPr>
        <p:spPr>
          <a:xfrm>
            <a:off x="4067704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30FFF31-4C86-8814-356F-E3B396ABAAF5}"/>
              </a:ext>
            </a:extLst>
          </p:cNvPr>
          <p:cNvSpPr/>
          <p:nvPr/>
        </p:nvSpPr>
        <p:spPr>
          <a:xfrm>
            <a:off x="7137871" y="3071553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0FD38C2-F357-C55E-232E-67BAC4470AE8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2676708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25964B-B99E-C1E7-BB86-D7952B666FDD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746875" y="3429000"/>
            <a:ext cx="139099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94CC794-FDB6-C3B7-1085-62BA205E3BB8}"/>
              </a:ext>
            </a:extLst>
          </p:cNvPr>
          <p:cNvSpPr/>
          <p:nvPr/>
        </p:nvSpPr>
        <p:spPr>
          <a:xfrm>
            <a:off x="4067704" y="4143894"/>
            <a:ext cx="1679171" cy="71489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Décision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EED3603-1AC1-BB8F-1C18-BCBBD390A623}"/>
              </a:ext>
            </a:extLst>
          </p:cNvPr>
          <p:cNvSpPr/>
          <p:nvPr/>
        </p:nvSpPr>
        <p:spPr>
          <a:xfrm>
            <a:off x="4067704" y="5216235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74BB39-5E44-2D90-3702-3BBC80449C56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F8CC6E-8CBE-AE60-8A34-EABFC9B0833C}"/>
              </a:ext>
            </a:extLst>
          </p:cNvPr>
          <p:cNvCxnSpPr>
            <a:cxnSpLocks/>
          </p:cNvCxnSpPr>
          <p:nvPr/>
        </p:nvCxnSpPr>
        <p:spPr>
          <a:xfrm>
            <a:off x="2676708" y="3429000"/>
            <a:ext cx="1390996" cy="107234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A432A6-A37C-4475-8FFA-AF37C6AC5BB2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>
            <a:off x="2676708" y="3429000"/>
            <a:ext cx="1390996" cy="2144682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1AB3B65-B07B-C822-81C6-27D732FDD552}"/>
              </a:ext>
            </a:extLst>
          </p:cNvPr>
          <p:cNvSpPr/>
          <p:nvPr/>
        </p:nvSpPr>
        <p:spPr>
          <a:xfrm>
            <a:off x="4067703" y="2060604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1EE66B-3ABD-2AF7-F936-B338A107576E}"/>
              </a:ext>
            </a:extLst>
          </p:cNvPr>
          <p:cNvCxnSpPr>
            <a:cxnSpLocks/>
            <a:stCxn id="10" idx="3"/>
            <a:endCxn id="20" idx="1"/>
          </p:cNvCxnSpPr>
          <p:nvPr/>
        </p:nvCxnSpPr>
        <p:spPr>
          <a:xfrm flipV="1">
            <a:off x="2676708" y="2418051"/>
            <a:ext cx="1390995" cy="1010949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07D71F4-F664-8983-0FDC-C3E6383714F1}"/>
              </a:ext>
            </a:extLst>
          </p:cNvPr>
          <p:cNvSpPr/>
          <p:nvPr/>
        </p:nvSpPr>
        <p:spPr>
          <a:xfrm>
            <a:off x="7137871" y="396517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123A457-0E26-16B1-753A-861377820704}"/>
              </a:ext>
            </a:extLst>
          </p:cNvPr>
          <p:cNvSpPr/>
          <p:nvPr/>
        </p:nvSpPr>
        <p:spPr>
          <a:xfrm>
            <a:off x="7137871" y="4858787"/>
            <a:ext cx="1679171" cy="71489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Objectif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5359B9F-8114-D006-8EC6-0D87399C0859}"/>
              </a:ext>
            </a:extLst>
          </p:cNvPr>
          <p:cNvSpPr/>
          <p:nvPr/>
        </p:nvSpPr>
        <p:spPr>
          <a:xfrm>
            <a:off x="7137871" y="1408371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D462B6F-CCAC-C7B2-F90C-C30EB9BBECCB}"/>
              </a:ext>
            </a:extLst>
          </p:cNvPr>
          <p:cNvSpPr/>
          <p:nvPr/>
        </p:nvSpPr>
        <p:spPr>
          <a:xfrm>
            <a:off x="7137869" y="2233410"/>
            <a:ext cx="1679171" cy="714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Conséquence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9C43F8F-CF68-6328-FF9F-0112E6BD3121}"/>
              </a:ext>
            </a:extLst>
          </p:cNvPr>
          <p:cNvCxnSpPr>
            <a:cxnSpLocks/>
            <a:stCxn id="11" idx="3"/>
            <a:endCxn id="27" idx="1"/>
          </p:cNvCxnSpPr>
          <p:nvPr/>
        </p:nvCxnSpPr>
        <p:spPr>
          <a:xfrm flipV="1">
            <a:off x="5746875" y="2590857"/>
            <a:ext cx="1390994" cy="83814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BB21EDB-4794-3A25-116B-03598D3F4D04}"/>
              </a:ext>
            </a:extLst>
          </p:cNvPr>
          <p:cNvCxnSpPr>
            <a:cxnSpLocks/>
            <a:stCxn id="20" idx="3"/>
            <a:endCxn id="26" idx="1"/>
          </p:cNvCxnSpPr>
          <p:nvPr/>
        </p:nvCxnSpPr>
        <p:spPr>
          <a:xfrm flipV="1">
            <a:off x="5746874" y="1765818"/>
            <a:ext cx="1390997" cy="65223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B2767C-1F72-7A6A-7A37-0CC55C6DF8D7}"/>
              </a:ext>
            </a:extLst>
          </p:cNvPr>
          <p:cNvCxnSpPr>
            <a:cxnSpLocks/>
            <a:stCxn id="20" idx="3"/>
            <a:endCxn id="27" idx="1"/>
          </p:cNvCxnSpPr>
          <p:nvPr/>
        </p:nvCxnSpPr>
        <p:spPr>
          <a:xfrm>
            <a:off x="5746874" y="2418051"/>
            <a:ext cx="1390995" cy="17280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9FF6C6-A224-7F15-9EC0-EF351509A5DD}"/>
              </a:ext>
            </a:extLst>
          </p:cNvPr>
          <p:cNvCxnSpPr>
            <a:cxnSpLocks/>
            <a:stCxn id="6" idx="3"/>
            <a:endCxn id="24" idx="1"/>
          </p:cNvCxnSpPr>
          <p:nvPr/>
        </p:nvCxnSpPr>
        <p:spPr>
          <a:xfrm flipV="1">
            <a:off x="5746875" y="4322617"/>
            <a:ext cx="1390996" cy="17872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E7CC5C6-F2CE-45F3-C1BD-2A4EB31AD390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 flipV="1">
            <a:off x="5746875" y="4322617"/>
            <a:ext cx="1390996" cy="125106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194F7DA-94F4-F9B9-076F-042C17EC8387}"/>
              </a:ext>
            </a:extLst>
          </p:cNvPr>
          <p:cNvCxnSpPr>
            <a:cxnSpLocks/>
          </p:cNvCxnSpPr>
          <p:nvPr/>
        </p:nvCxnSpPr>
        <p:spPr>
          <a:xfrm flipV="1">
            <a:off x="5746875" y="4322617"/>
            <a:ext cx="1390996" cy="125106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2801A93-D9EC-2ADA-08D4-054FEFB0D740}"/>
              </a:ext>
            </a:extLst>
          </p:cNvPr>
          <p:cNvCxnSpPr>
            <a:cxnSpLocks/>
            <a:stCxn id="6" idx="3"/>
            <a:endCxn id="25" idx="1"/>
          </p:cNvCxnSpPr>
          <p:nvPr/>
        </p:nvCxnSpPr>
        <p:spPr>
          <a:xfrm>
            <a:off x="5746875" y="4501341"/>
            <a:ext cx="1390996" cy="71489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36693C93-4380-5D7B-6A19-D6872B2483AB}"/>
              </a:ext>
            </a:extLst>
          </p:cNvPr>
          <p:cNvSpPr/>
          <p:nvPr/>
        </p:nvSpPr>
        <p:spPr>
          <a:xfrm>
            <a:off x="9209116" y="676695"/>
            <a:ext cx="1148539" cy="520182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Critère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9F6C747-DFF8-403A-0C8F-921C8EB5D22E}"/>
              </a:ext>
            </a:extLst>
          </p:cNvPr>
          <p:cNvSpPr/>
          <p:nvPr/>
        </p:nvSpPr>
        <p:spPr>
          <a:xfrm>
            <a:off x="10608429" y="662685"/>
            <a:ext cx="1148539" cy="520182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Critère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B4C648-3575-C693-1F19-7CA8EF7CF1E8}"/>
              </a:ext>
            </a:extLst>
          </p:cNvPr>
          <p:cNvSpPr/>
          <p:nvPr/>
        </p:nvSpPr>
        <p:spPr>
          <a:xfrm>
            <a:off x="9592887" y="1597161"/>
            <a:ext cx="389313" cy="3325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56C74-26F4-B36B-C887-F8F3AE69317B}"/>
              </a:ext>
            </a:extLst>
          </p:cNvPr>
          <p:cNvSpPr/>
          <p:nvPr/>
        </p:nvSpPr>
        <p:spPr>
          <a:xfrm>
            <a:off x="9592887" y="2338199"/>
            <a:ext cx="389313" cy="3325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D9BE11-0C7B-6920-2D52-190A45B760CF}"/>
              </a:ext>
            </a:extLst>
          </p:cNvPr>
          <p:cNvSpPr/>
          <p:nvPr/>
        </p:nvSpPr>
        <p:spPr>
          <a:xfrm>
            <a:off x="9592887" y="3262745"/>
            <a:ext cx="389313" cy="3325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F7F819-3EE0-8159-E04B-6EA52FC8DF7A}"/>
              </a:ext>
            </a:extLst>
          </p:cNvPr>
          <p:cNvSpPr/>
          <p:nvPr/>
        </p:nvSpPr>
        <p:spPr>
          <a:xfrm>
            <a:off x="9588728" y="4153564"/>
            <a:ext cx="389313" cy="3325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8BE669-2535-B5C2-AB95-BA4AD04A908B}"/>
              </a:ext>
            </a:extLst>
          </p:cNvPr>
          <p:cNvSpPr/>
          <p:nvPr/>
        </p:nvSpPr>
        <p:spPr>
          <a:xfrm>
            <a:off x="9584569" y="5044383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54258D-42AC-CF87-382E-537A3F8D54B0}"/>
              </a:ext>
            </a:extLst>
          </p:cNvPr>
          <p:cNvSpPr/>
          <p:nvPr/>
        </p:nvSpPr>
        <p:spPr>
          <a:xfrm>
            <a:off x="11008130" y="1597160"/>
            <a:ext cx="389313" cy="3325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5A75FD-A186-2680-EA21-CE2FEE8A33B9}"/>
              </a:ext>
            </a:extLst>
          </p:cNvPr>
          <p:cNvSpPr/>
          <p:nvPr/>
        </p:nvSpPr>
        <p:spPr>
          <a:xfrm>
            <a:off x="11008130" y="2338198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8977AD-CB16-95B0-FC2C-4CF376023C13}"/>
              </a:ext>
            </a:extLst>
          </p:cNvPr>
          <p:cNvSpPr/>
          <p:nvPr/>
        </p:nvSpPr>
        <p:spPr>
          <a:xfrm>
            <a:off x="11008130" y="3262744"/>
            <a:ext cx="389313" cy="3325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22A54B-2237-E60C-4E96-545A5957336F}"/>
              </a:ext>
            </a:extLst>
          </p:cNvPr>
          <p:cNvSpPr/>
          <p:nvPr/>
        </p:nvSpPr>
        <p:spPr>
          <a:xfrm>
            <a:off x="11003971" y="4153563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A383F3-170A-D765-AABA-BD0AE2895914}"/>
              </a:ext>
            </a:extLst>
          </p:cNvPr>
          <p:cNvSpPr/>
          <p:nvPr/>
        </p:nvSpPr>
        <p:spPr>
          <a:xfrm>
            <a:off x="10999812" y="5044382"/>
            <a:ext cx="389313" cy="3325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34A33E9D-180A-3EFE-B1BF-795A560DB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Anatomie de la décision</a:t>
            </a:r>
            <a:endParaRPr lang="fr-CA" noProof="0" dirty="0"/>
          </a:p>
        </p:txBody>
      </p: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65E2BD78-4964-2DAC-1250-257901A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A" noProof="0" dirty="0"/>
              <a:t>Décider avec </a:t>
            </a:r>
            <a:r>
              <a:rPr lang="fr-CA" i="1" noProof="0" dirty="0"/>
              <a:t>des</a:t>
            </a:r>
            <a:r>
              <a:rPr lang="fr-CA" noProof="0" dirty="0"/>
              <a:t> intelligences</a:t>
            </a:r>
          </a:p>
        </p:txBody>
      </p:sp>
    </p:spTree>
    <p:extLst>
      <p:ext uri="{BB962C8B-B14F-4D97-AF65-F5344CB8AC3E}">
        <p14:creationId xmlns:p14="http://schemas.microsoft.com/office/powerpoint/2010/main" val="2273927545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light sales pitch" id="{91DF49F4-E60E-324F-AE79-356474AC7896}" vid="{9678BFF7-463C-2849-834B-FEC17EB382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1845F9-C5F4-4AA5-BA9E-EC2182E914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C8B084D-D430-4822-B3CB-DEADB2E7A5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BFCE94-6EC9-4D8E-89B6-C22DE7AD70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Monoline</Template>
  <TotalTime>3866</TotalTime>
  <Words>1763</Words>
  <Application>Microsoft Macintosh PowerPoint</Application>
  <PresentationFormat>Widescreen</PresentationFormat>
  <Paragraphs>673</Paragraphs>
  <Slides>39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Tenorite</vt:lpstr>
      <vt:lpstr>Monoline</vt:lpstr>
      <vt:lpstr>Décider avec des intelligences</vt:lpstr>
      <vt:lpstr>Décider dans la complexité</vt:lpstr>
      <vt:lpstr>Anatomie de la décision</vt:lpstr>
      <vt:lpstr>Anatomie de la décision</vt:lpstr>
      <vt:lpstr>Anatomie de la décision</vt:lpstr>
      <vt:lpstr>Anatomie de la décision</vt:lpstr>
      <vt:lpstr>Anatomie de la décision</vt:lpstr>
      <vt:lpstr>Anatomie de la décision</vt:lpstr>
      <vt:lpstr>Anatomie de la décision</vt:lpstr>
      <vt:lpstr>Historique et théorique</vt:lpstr>
      <vt:lpstr>Application de la théorie active</vt:lpstr>
      <vt:lpstr>Vue d’ensemble (I)</vt:lpstr>
      <vt:lpstr>Rétroactions: Boucle OODA</vt:lpstr>
      <vt:lpstr>Science de l’action: Deux boucles</vt:lpstr>
      <vt:lpstr>Science de l’action: première boucle</vt:lpstr>
      <vt:lpstr>Science de l’action: Deuxième boucle</vt:lpstr>
      <vt:lpstr>Triple boucle</vt:lpstr>
      <vt:lpstr>Vue d’ensemble</vt:lpstr>
      <vt:lpstr>Idéal rationaliste vs Cognition limitée</vt:lpstr>
      <vt:lpstr>PowerPoint Presentation</vt:lpstr>
      <vt:lpstr>Limites de la rationalité: Cynefin</vt:lpstr>
      <vt:lpstr>Typologie de l’ignorance</vt:lpstr>
      <vt:lpstr>Solutions techniques à la surcharge d’information</vt:lpstr>
      <vt:lpstr>Mémoire externe</vt:lpstr>
      <vt:lpstr>Tableau de bord</vt:lpstr>
      <vt:lpstr>Science des données massives</vt:lpstr>
      <vt:lpstr>Automatisation des processus</vt:lpstr>
      <vt:lpstr>Intelligence artificielle</vt:lpstr>
      <vt:lpstr>Intelligence artificielle</vt:lpstr>
      <vt:lpstr>L’humain face à l’IA</vt:lpstr>
      <vt:lpstr>Intelligence collective</vt:lpstr>
      <vt:lpstr>Analyse coût/Bénéfice</vt:lpstr>
      <vt:lpstr>PowerPoint Presentation</vt:lpstr>
      <vt:lpstr>Vue d’ensemble</vt:lpstr>
      <vt:lpstr>Un langage cartographique commun</vt:lpstr>
      <vt:lpstr>Parmi tant d’autres!</vt:lpstr>
      <vt:lpstr>Outils de cartographie</vt:lpstr>
      <vt:lpstr>Le projet Conversence</vt:lpstr>
      <vt:lpstr>Co-construction des outils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Marc-Antoine Parent</dc:creator>
  <cp:lastModifiedBy>Marc Antoine Parent</cp:lastModifiedBy>
  <cp:revision>85</cp:revision>
  <dcterms:created xsi:type="dcterms:W3CDTF">2025-03-18T13:58:46Z</dcterms:created>
  <dcterms:modified xsi:type="dcterms:W3CDTF">2025-07-17T14:09:50Z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